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handoutMasterIdLst>
    <p:handoutMasterId r:id="rId35"/>
  </p:handoutMasterIdLst>
  <p:sldIdLst>
    <p:sldId id="289" r:id="rId2"/>
    <p:sldId id="636" r:id="rId3"/>
    <p:sldId id="671" r:id="rId4"/>
    <p:sldId id="672" r:id="rId5"/>
    <p:sldId id="673" r:id="rId6"/>
    <p:sldId id="578" r:id="rId7"/>
    <p:sldId id="579" r:id="rId8"/>
    <p:sldId id="580" r:id="rId9"/>
    <p:sldId id="650" r:id="rId10"/>
    <p:sldId id="674" r:id="rId11"/>
    <p:sldId id="284" r:id="rId12"/>
    <p:sldId id="269" r:id="rId13"/>
    <p:sldId id="261" r:id="rId14"/>
    <p:sldId id="412" r:id="rId15"/>
    <p:sldId id="413" r:id="rId16"/>
    <p:sldId id="675" r:id="rId17"/>
    <p:sldId id="591" r:id="rId18"/>
    <p:sldId id="327" r:id="rId19"/>
    <p:sldId id="594" r:id="rId20"/>
    <p:sldId id="529" r:id="rId21"/>
    <p:sldId id="637" r:id="rId22"/>
    <p:sldId id="597" r:id="rId23"/>
    <p:sldId id="640" r:id="rId24"/>
    <p:sldId id="641" r:id="rId25"/>
    <p:sldId id="603" r:id="rId26"/>
    <p:sldId id="604" r:id="rId27"/>
    <p:sldId id="605" r:id="rId28"/>
    <p:sldId id="642" r:id="rId29"/>
    <p:sldId id="652" r:id="rId30"/>
    <p:sldId id="678" r:id="rId31"/>
    <p:sldId id="677" r:id="rId32"/>
    <p:sldId id="657" r:id="rId33"/>
  </p:sldIdLst>
  <p:sldSz cx="9144000" cy="6858000" type="screen4x3"/>
  <p:notesSz cx="7102475" cy="10234613"/>
  <p:defaultTextStyle>
    <a:defPPr>
      <a:defRPr lang="de-DE"/>
    </a:defPPr>
    <a:lvl1pPr algn="l" defTabSz="457200" rtl="0" fontAlgn="base">
      <a:spcBef>
        <a:spcPct val="0"/>
      </a:spcBef>
      <a:spcAft>
        <a:spcPct val="0"/>
      </a:spcAft>
      <a:defRPr sz="2000"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sz="2000"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sz="2000"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sz="2000"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sz="2000"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sz="2000"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sz="2000"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sz="2000"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sz="2000" kern="1200">
        <a:solidFill>
          <a:schemeClr val="tx1"/>
        </a:solidFill>
        <a:latin typeface="Calibri"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FF99"/>
    <a:srgbClr val="1D4D7A"/>
    <a:srgbClr val="00CC00"/>
    <a:srgbClr val="33CC33"/>
    <a:srgbClr val="FF0000"/>
    <a:srgbClr val="006699"/>
    <a:srgbClr val="1331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3220" autoAdjust="0"/>
  </p:normalViewPr>
  <p:slideViewPr>
    <p:cSldViewPr snapToGrid="0" snapToObjects="1">
      <p:cViewPr varScale="1">
        <p:scale>
          <a:sx n="64" d="100"/>
          <a:sy n="64" d="100"/>
        </p:scale>
        <p:origin x="72" y="900"/>
      </p:cViewPr>
      <p:guideLst>
        <p:guide orient="horz" pos="2160"/>
        <p:guide pos="2880"/>
      </p:guideLst>
    </p:cSldViewPr>
  </p:slideViewPr>
  <p:notesTextViewPr>
    <p:cViewPr>
      <p:scale>
        <a:sx n="100" d="100"/>
        <a:sy n="100" d="100"/>
      </p:scale>
      <p:origin x="0" y="0"/>
    </p:cViewPr>
  </p:notesTextViewPr>
  <p:sorterViewPr>
    <p:cViewPr>
      <p:scale>
        <a:sx n="30" d="100"/>
        <a:sy n="30" d="100"/>
      </p:scale>
      <p:origin x="0" y="0"/>
    </p:cViewPr>
  </p:sorterViewPr>
  <p:notesViewPr>
    <p:cSldViewPr snapToGrid="0" snapToObjects="1">
      <p:cViewPr varScale="1">
        <p:scale>
          <a:sx n="50" d="100"/>
          <a:sy n="50" d="100"/>
        </p:scale>
        <p:origin x="-2982" y="-96"/>
      </p:cViewPr>
      <p:guideLst>
        <p:guide orient="horz" pos="3224"/>
        <p:guide pos="223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511731"/>
          </a:xfrm>
          <a:prstGeom prst="rect">
            <a:avLst/>
          </a:prstGeom>
        </p:spPr>
        <p:txBody>
          <a:bodyPr vert="horz" lIns="96661" tIns="48331" rIns="96661" bIns="48331" rtlCol="0"/>
          <a:lstStyle>
            <a:lvl1pPr algn="l">
              <a:defRPr sz="1300"/>
            </a:lvl1pPr>
          </a:lstStyle>
          <a:p>
            <a:r>
              <a:rPr lang="en-GB" dirty="0"/>
              <a:t>Planning for Restoration success</a:t>
            </a:r>
          </a:p>
        </p:txBody>
      </p:sp>
      <p:sp>
        <p:nvSpPr>
          <p:cNvPr id="3" name="Date Placeholder 2"/>
          <p:cNvSpPr>
            <a:spLocks noGrp="1"/>
          </p:cNvSpPr>
          <p:nvPr>
            <p:ph type="dt" sz="quarter" idx="1"/>
          </p:nvPr>
        </p:nvSpPr>
        <p:spPr>
          <a:xfrm>
            <a:off x="4023092" y="0"/>
            <a:ext cx="3077739" cy="511731"/>
          </a:xfrm>
          <a:prstGeom prst="rect">
            <a:avLst/>
          </a:prstGeom>
        </p:spPr>
        <p:txBody>
          <a:bodyPr vert="horz" lIns="96661" tIns="48331" rIns="96661" bIns="48331" rtlCol="0"/>
          <a:lstStyle>
            <a:lvl1pPr algn="r">
              <a:defRPr sz="1300"/>
            </a:lvl1pPr>
          </a:lstStyle>
          <a:p>
            <a:r>
              <a:rPr lang="nl-NL" dirty="0" smtClean="0"/>
              <a:t>28 </a:t>
            </a:r>
            <a:r>
              <a:rPr lang="nl-NL" dirty="0" err="1" smtClean="0"/>
              <a:t>June</a:t>
            </a:r>
            <a:r>
              <a:rPr lang="nl-NL" dirty="0" smtClean="0"/>
              <a:t> 2015</a:t>
            </a:r>
            <a:endParaRPr lang="en-GB" dirty="0"/>
          </a:p>
        </p:txBody>
      </p:sp>
      <p:sp>
        <p:nvSpPr>
          <p:cNvPr id="4" name="Footer Placeholder 3"/>
          <p:cNvSpPr>
            <a:spLocks noGrp="1"/>
          </p:cNvSpPr>
          <p:nvPr>
            <p:ph type="ftr" sz="quarter" idx="2"/>
          </p:nvPr>
        </p:nvSpPr>
        <p:spPr>
          <a:xfrm>
            <a:off x="0" y="9721106"/>
            <a:ext cx="3077739" cy="511731"/>
          </a:xfrm>
          <a:prstGeom prst="rect">
            <a:avLst/>
          </a:prstGeom>
        </p:spPr>
        <p:txBody>
          <a:bodyPr vert="horz" lIns="96661" tIns="48331" rIns="96661" bIns="48331" rtlCol="0" anchor="b"/>
          <a:lstStyle>
            <a:lvl1pPr algn="l">
              <a:defRPr sz="1300"/>
            </a:lvl1pPr>
          </a:lstStyle>
          <a:p>
            <a:r>
              <a:rPr lang="nl-NL" dirty="0" smtClean="0"/>
              <a:t>Prof. Ian Cowx &amp; Dr Natalie Angelopoulos</a:t>
            </a:r>
            <a:endParaRPr lang="en-GB" dirty="0"/>
          </a:p>
        </p:txBody>
      </p:sp>
      <p:sp>
        <p:nvSpPr>
          <p:cNvPr id="5" name="Slide Number Placeholder 4"/>
          <p:cNvSpPr>
            <a:spLocks noGrp="1"/>
          </p:cNvSpPr>
          <p:nvPr>
            <p:ph type="sldNum" sz="quarter" idx="3"/>
          </p:nvPr>
        </p:nvSpPr>
        <p:spPr>
          <a:xfrm>
            <a:off x="4023092" y="9721106"/>
            <a:ext cx="3077739" cy="511731"/>
          </a:xfrm>
          <a:prstGeom prst="rect">
            <a:avLst/>
          </a:prstGeom>
        </p:spPr>
        <p:txBody>
          <a:bodyPr vert="horz" lIns="96661" tIns="48331" rIns="96661" bIns="48331" rtlCol="0" anchor="b"/>
          <a:lstStyle>
            <a:lvl1pPr algn="r">
              <a:defRPr sz="1300"/>
            </a:lvl1pPr>
          </a:lstStyle>
          <a:p>
            <a:fld id="{053F8E75-5187-4992-98E7-A6837BA55092}" type="slidenum">
              <a:rPr lang="en-GB" smtClean="0"/>
              <a:t>‹#›</a:t>
            </a:fld>
            <a:endParaRPr lang="en-GB"/>
          </a:p>
        </p:txBody>
      </p:sp>
    </p:spTree>
    <p:extLst>
      <p:ext uri="{BB962C8B-B14F-4D97-AF65-F5344CB8AC3E}">
        <p14:creationId xmlns:p14="http://schemas.microsoft.com/office/powerpoint/2010/main" val="27704211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3077739" cy="511731"/>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eaLnBrk="0" hangingPunct="0">
              <a:defRPr sz="1300"/>
            </a:lvl1pPr>
          </a:lstStyle>
          <a:p>
            <a:pPr>
              <a:defRPr/>
            </a:pPr>
            <a:endParaRPr lang="en-US"/>
          </a:p>
        </p:txBody>
      </p:sp>
      <p:sp>
        <p:nvSpPr>
          <p:cNvPr id="20483" name="Rectangle 3"/>
          <p:cNvSpPr>
            <a:spLocks noGrp="1" noChangeArrowheads="1"/>
          </p:cNvSpPr>
          <p:nvPr>
            <p:ph type="dt" idx="1"/>
          </p:nvPr>
        </p:nvSpPr>
        <p:spPr bwMode="auto">
          <a:xfrm>
            <a:off x="4023092" y="0"/>
            <a:ext cx="3077739" cy="511731"/>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0" hangingPunct="0">
              <a:defRPr sz="1300"/>
            </a:lvl1pPr>
          </a:lstStyle>
          <a:p>
            <a:pPr>
              <a:defRPr/>
            </a:pPr>
            <a:fld id="{E68AD38B-0417-42E0-9EBD-2EA5634ED144}" type="datetime1">
              <a:rPr lang="en-US"/>
              <a:pPr>
                <a:defRPr/>
              </a:pPr>
              <a:t>8/7/2015</a:t>
            </a:fld>
            <a:endParaRPr lang="en-US"/>
          </a:p>
        </p:txBody>
      </p:sp>
      <p:sp>
        <p:nvSpPr>
          <p:cNvPr id="52228" name="Rectangle 4"/>
          <p:cNvSpPr>
            <a:spLocks noGrp="1" noRot="1" noChangeAspect="1" noChangeArrowheads="1" noTextEdit="1"/>
          </p:cNvSpPr>
          <p:nvPr>
            <p:ph type="sldImg" idx="2"/>
          </p:nvPr>
        </p:nvSpPr>
        <p:spPr bwMode="auto">
          <a:xfrm>
            <a:off x="992188" y="768350"/>
            <a:ext cx="5118100" cy="3838575"/>
          </a:xfrm>
          <a:prstGeom prst="rect">
            <a:avLst/>
          </a:prstGeom>
          <a:noFill/>
          <a:ln w="9525">
            <a:solidFill>
              <a:srgbClr val="000000"/>
            </a:solidFill>
            <a:miter lim="800000"/>
            <a:headEnd/>
            <a:tailEnd/>
          </a:ln>
        </p:spPr>
      </p:sp>
      <p:sp>
        <p:nvSpPr>
          <p:cNvPr id="20485" name="Rectangle 5"/>
          <p:cNvSpPr>
            <a:spLocks noGrp="1" noChangeArrowheads="1"/>
          </p:cNvSpPr>
          <p:nvPr>
            <p:ph type="body" sz="quarter" idx="3"/>
          </p:nvPr>
        </p:nvSpPr>
        <p:spPr bwMode="auto">
          <a:xfrm>
            <a:off x="710248" y="4861441"/>
            <a:ext cx="5681980" cy="4605576"/>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486" name="Rectangle 6"/>
          <p:cNvSpPr>
            <a:spLocks noGrp="1" noChangeArrowheads="1"/>
          </p:cNvSpPr>
          <p:nvPr>
            <p:ph type="ftr" sz="quarter" idx="4"/>
          </p:nvPr>
        </p:nvSpPr>
        <p:spPr bwMode="auto">
          <a:xfrm>
            <a:off x="0" y="9721106"/>
            <a:ext cx="3077739" cy="511731"/>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0" hangingPunct="0">
              <a:defRPr sz="1300"/>
            </a:lvl1pPr>
          </a:lstStyle>
          <a:p>
            <a:pPr>
              <a:defRPr/>
            </a:pPr>
            <a:endParaRPr lang="en-US"/>
          </a:p>
        </p:txBody>
      </p:sp>
      <p:sp>
        <p:nvSpPr>
          <p:cNvPr id="20487" name="Rectangle 7"/>
          <p:cNvSpPr>
            <a:spLocks noGrp="1" noChangeArrowheads="1"/>
          </p:cNvSpPr>
          <p:nvPr>
            <p:ph type="sldNum" sz="quarter" idx="5"/>
          </p:nvPr>
        </p:nvSpPr>
        <p:spPr bwMode="auto">
          <a:xfrm>
            <a:off x="4023092" y="9721106"/>
            <a:ext cx="3077739" cy="511731"/>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0" hangingPunct="0">
              <a:defRPr sz="1300"/>
            </a:lvl1pPr>
          </a:lstStyle>
          <a:p>
            <a:pPr>
              <a:defRPr/>
            </a:pPr>
            <a:fld id="{3A5056F7-2625-4AD9-B24C-4E8BFEF19596}" type="slidenum">
              <a:rPr lang="en-US"/>
              <a:pPr>
                <a:defRPr/>
              </a:pPr>
              <a:t>‹#›</a:t>
            </a:fld>
            <a:endParaRPr lang="en-US"/>
          </a:p>
        </p:txBody>
      </p:sp>
    </p:spTree>
    <p:extLst>
      <p:ext uri="{BB962C8B-B14F-4D97-AF65-F5344CB8AC3E}">
        <p14:creationId xmlns:p14="http://schemas.microsoft.com/office/powerpoint/2010/main" val="315506701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Calibri" pitchFamily="34" charset="0"/>
        <a:ea typeface="ＭＳ Ｐゴシック" pitchFamily="34" charset="-128"/>
        <a:cs typeface="+mn-cs"/>
      </a:defRPr>
    </a:lvl1pPr>
    <a:lvl2pPr marL="457200" algn="l" defTabSz="457200" rtl="0" eaLnBrk="0" fontAlgn="base" hangingPunct="0">
      <a:spcBef>
        <a:spcPct val="30000"/>
      </a:spcBef>
      <a:spcAft>
        <a:spcPct val="0"/>
      </a:spcAft>
      <a:defRPr sz="1200" kern="1200">
        <a:solidFill>
          <a:schemeClr val="tx1"/>
        </a:solidFill>
        <a:latin typeface="Calibri" pitchFamily="34" charset="0"/>
        <a:ea typeface="ＭＳ Ｐゴシック"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Calibri" pitchFamily="34" charset="0"/>
        <a:ea typeface="ＭＳ Ｐゴシック"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Calibri" pitchFamily="34" charset="0"/>
        <a:ea typeface="ＭＳ Ｐゴシック"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iki.reformrivers.eu/index.php/Category:Pressures"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wiki.reformrivers.eu/index.php/BQE" TargetMode="External"/><Relationship Id="rId5" Type="http://schemas.openxmlformats.org/officeDocument/2006/relationships/hyperlink" Target="http://wiki.reformrivers.eu/index.php/HYMOQE" TargetMode="External"/><Relationship Id="rId4" Type="http://schemas.openxmlformats.org/officeDocument/2006/relationships/hyperlink" Target="http://wiki.reformrivers.eu/index.php/Category:Measure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A5056F7-2625-4AD9-B24C-4E8BFEF19596}" type="slidenum">
              <a:rPr lang="en-US" smtClean="0"/>
              <a:pPr>
                <a:defRPr/>
              </a:pPr>
              <a:t>1</a:t>
            </a:fld>
            <a:endParaRPr lang="en-US"/>
          </a:p>
        </p:txBody>
      </p:sp>
    </p:spTree>
    <p:extLst>
      <p:ext uri="{BB962C8B-B14F-4D97-AF65-F5344CB8AC3E}">
        <p14:creationId xmlns:p14="http://schemas.microsoft.com/office/powerpoint/2010/main" val="2264441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A5056F7-2625-4AD9-B24C-4E8BFEF19596}" type="slidenum">
              <a:rPr lang="en-US" smtClean="0"/>
              <a:pPr>
                <a:defRPr/>
              </a:pPr>
              <a:t>10</a:t>
            </a:fld>
            <a:endParaRPr lang="en-US"/>
          </a:p>
        </p:txBody>
      </p:sp>
    </p:spTree>
    <p:extLst>
      <p:ext uri="{BB962C8B-B14F-4D97-AF65-F5344CB8AC3E}">
        <p14:creationId xmlns:p14="http://schemas.microsoft.com/office/powerpoint/2010/main" val="1221433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A5056F7-2625-4AD9-B24C-4E8BFEF19596}" type="slidenum">
              <a:rPr lang="en-US" smtClean="0"/>
              <a:pPr>
                <a:defRPr/>
              </a:pPr>
              <a:t>11</a:t>
            </a:fld>
            <a:endParaRPr lang="en-US"/>
          </a:p>
        </p:txBody>
      </p:sp>
    </p:spTree>
    <p:extLst>
      <p:ext uri="{BB962C8B-B14F-4D97-AF65-F5344CB8AC3E}">
        <p14:creationId xmlns:p14="http://schemas.microsoft.com/office/powerpoint/2010/main" val="3171964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A542AF36-3BE4-4585-B170-4AC7854609FC}" type="slidenum">
              <a:rPr lang="de-DE" smtClean="0"/>
              <a:pPr/>
              <a:t>12</a:t>
            </a:fld>
            <a:endParaRPr lang="de-DE"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946998" y="4861442"/>
            <a:ext cx="4152975" cy="1373500"/>
          </a:xfrm>
          <a:noFill/>
          <a:ln/>
        </p:spPr>
        <p:txBody>
          <a:bodyPr/>
          <a:lstStyle/>
          <a:p>
            <a:pPr eaLnBrk="1" hangingPunct="1"/>
            <a:endParaRPr lang="en-GB" dirty="0" smtClean="0"/>
          </a:p>
        </p:txBody>
      </p:sp>
    </p:spTree>
    <p:extLst>
      <p:ext uri="{BB962C8B-B14F-4D97-AF65-F5344CB8AC3E}">
        <p14:creationId xmlns:p14="http://schemas.microsoft.com/office/powerpoint/2010/main" val="3298004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795370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A5056F7-2625-4AD9-B24C-4E8BFEF19596}" type="slidenum">
              <a:rPr lang="en-US" smtClean="0"/>
              <a:pPr>
                <a:defRPr/>
              </a:pPr>
              <a:t>14</a:t>
            </a:fld>
            <a:endParaRPr lang="en-US"/>
          </a:p>
        </p:txBody>
      </p:sp>
    </p:spTree>
    <p:extLst>
      <p:ext uri="{BB962C8B-B14F-4D97-AF65-F5344CB8AC3E}">
        <p14:creationId xmlns:p14="http://schemas.microsoft.com/office/powerpoint/2010/main" val="3362412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A5056F7-2625-4AD9-B24C-4E8BFEF19596}" type="slidenum">
              <a:rPr lang="en-US" smtClean="0"/>
              <a:pPr>
                <a:defRPr/>
              </a:pPr>
              <a:t>15</a:t>
            </a:fld>
            <a:endParaRPr lang="en-US"/>
          </a:p>
        </p:txBody>
      </p:sp>
    </p:spTree>
    <p:extLst>
      <p:ext uri="{BB962C8B-B14F-4D97-AF65-F5344CB8AC3E}">
        <p14:creationId xmlns:p14="http://schemas.microsoft.com/office/powerpoint/2010/main" val="3400679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A5056F7-2625-4AD9-B24C-4E8BFEF19596}" type="slidenum">
              <a:rPr lang="en-US" smtClean="0"/>
              <a:pPr>
                <a:defRPr/>
              </a:pPr>
              <a:t>16</a:t>
            </a:fld>
            <a:endParaRPr lang="en-US"/>
          </a:p>
        </p:txBody>
      </p:sp>
    </p:spTree>
    <p:extLst>
      <p:ext uri="{BB962C8B-B14F-4D97-AF65-F5344CB8AC3E}">
        <p14:creationId xmlns:p14="http://schemas.microsoft.com/office/powerpoint/2010/main" val="1304524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A5056F7-2625-4AD9-B24C-4E8BFEF19596}" type="slidenum">
              <a:rPr lang="en-US" smtClean="0"/>
              <a:pPr>
                <a:defRPr/>
              </a:pPr>
              <a:t>17</a:t>
            </a:fld>
            <a:endParaRPr lang="en-US"/>
          </a:p>
        </p:txBody>
      </p:sp>
    </p:spTree>
    <p:extLst>
      <p:ext uri="{BB962C8B-B14F-4D97-AF65-F5344CB8AC3E}">
        <p14:creationId xmlns:p14="http://schemas.microsoft.com/office/powerpoint/2010/main" val="612118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p:spPr>
        <p:txBody>
          <a:bodyPr/>
          <a:lstStyle/>
          <a:p>
            <a:pPr eaLnBrk="1" hangingPunct="1"/>
            <a:r>
              <a:rPr lang="nl-NL" smtClean="0"/>
              <a:t>Work package 5: Restoration potential and strategy</a:t>
            </a:r>
            <a:endParaRPr lang="en-US" smtClean="0"/>
          </a:p>
        </p:txBody>
      </p:sp>
    </p:spTree>
    <p:extLst>
      <p:ext uri="{BB962C8B-B14F-4D97-AF65-F5344CB8AC3E}">
        <p14:creationId xmlns:p14="http://schemas.microsoft.com/office/powerpoint/2010/main" val="2949345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A5056F7-2625-4AD9-B24C-4E8BFEF19596}" type="slidenum">
              <a:rPr lang="en-US" smtClean="0"/>
              <a:pPr>
                <a:defRPr/>
              </a:pPr>
              <a:t>19</a:t>
            </a:fld>
            <a:endParaRPr lang="en-US"/>
          </a:p>
        </p:txBody>
      </p:sp>
    </p:spTree>
    <p:extLst>
      <p:ext uri="{BB962C8B-B14F-4D97-AF65-F5344CB8AC3E}">
        <p14:creationId xmlns:p14="http://schemas.microsoft.com/office/powerpoint/2010/main" val="2418136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A5056F7-2625-4AD9-B24C-4E8BFEF19596}" type="slidenum">
              <a:rPr lang="en-US" smtClean="0"/>
              <a:pPr>
                <a:defRPr/>
              </a:pPr>
              <a:t>2</a:t>
            </a:fld>
            <a:endParaRPr lang="en-US"/>
          </a:p>
        </p:txBody>
      </p:sp>
    </p:spTree>
    <p:extLst>
      <p:ext uri="{BB962C8B-B14F-4D97-AF65-F5344CB8AC3E}">
        <p14:creationId xmlns:p14="http://schemas.microsoft.com/office/powerpoint/2010/main" val="680670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A5056F7-2625-4AD9-B24C-4E8BFEF19596}" type="slidenum">
              <a:rPr lang="en-US" smtClean="0"/>
              <a:pPr>
                <a:defRPr/>
              </a:pPr>
              <a:t>20</a:t>
            </a:fld>
            <a:endParaRPr lang="en-US"/>
          </a:p>
        </p:txBody>
      </p:sp>
    </p:spTree>
    <p:extLst>
      <p:ext uri="{BB962C8B-B14F-4D97-AF65-F5344CB8AC3E}">
        <p14:creationId xmlns:p14="http://schemas.microsoft.com/office/powerpoint/2010/main" val="26678053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Systematic approach that captures the key relationship between society and the environment.</a:t>
            </a:r>
          </a:p>
          <a:p>
            <a:endParaRPr lang="en-GB" dirty="0" smtClean="0"/>
          </a:p>
          <a:p>
            <a:r>
              <a:rPr lang="en-GB" dirty="0" smtClean="0"/>
              <a:t>It provides a specific framework for decision</a:t>
            </a:r>
            <a:r>
              <a:rPr lang="en-GB" baseline="0" dirty="0" smtClean="0"/>
              <a:t> making.</a:t>
            </a:r>
          </a:p>
          <a:p>
            <a:endParaRPr lang="en-GB" baseline="0" dirty="0" smtClean="0"/>
          </a:p>
          <a:p>
            <a:r>
              <a:rPr lang="en-GB" b="1" baseline="0" dirty="0" smtClean="0"/>
              <a:t>Drivers</a:t>
            </a:r>
            <a:r>
              <a:rPr lang="en-GB" baseline="0" dirty="0" smtClean="0"/>
              <a:t> create several or particular</a:t>
            </a:r>
            <a:r>
              <a:rPr lang="en-GB" b="0" baseline="0" dirty="0" smtClean="0"/>
              <a:t> pressures </a:t>
            </a:r>
            <a:r>
              <a:rPr lang="en-GB" baseline="0" dirty="0" smtClean="0"/>
              <a:t>on the system, such as navigation causing the</a:t>
            </a:r>
            <a:r>
              <a:rPr lang="en-GB" b="1" baseline="0" dirty="0" smtClean="0"/>
              <a:t> pressure </a:t>
            </a:r>
            <a:r>
              <a:rPr lang="en-GB" baseline="0" dirty="0" smtClean="0"/>
              <a:t>channelisation to change the </a:t>
            </a:r>
            <a:r>
              <a:rPr lang="en-GB" b="1" baseline="0" dirty="0" smtClean="0"/>
              <a:t>state </a:t>
            </a:r>
            <a:r>
              <a:rPr lang="en-GB" baseline="0" dirty="0" smtClean="0"/>
              <a:t>of the river by reducing its habitat diversity and therefore, </a:t>
            </a:r>
            <a:r>
              <a:rPr lang="en-GB" b="1" baseline="0" dirty="0" smtClean="0"/>
              <a:t>impacting</a:t>
            </a:r>
            <a:r>
              <a:rPr lang="en-GB" baseline="0" dirty="0" smtClean="0"/>
              <a:t> on the ecological functioning, the </a:t>
            </a:r>
            <a:r>
              <a:rPr lang="en-GB" b="1" baseline="0" dirty="0" smtClean="0"/>
              <a:t>Response</a:t>
            </a:r>
            <a:r>
              <a:rPr lang="en-GB" baseline="0" dirty="0" smtClean="0"/>
              <a:t> could be to restore instream habitat features. </a:t>
            </a:r>
          </a:p>
          <a:p>
            <a:endParaRPr lang="en-GB" baseline="0" dirty="0" smtClean="0"/>
          </a:p>
          <a:p>
            <a:r>
              <a:rPr lang="en-GB" baseline="0" dirty="0" smtClean="0"/>
              <a:t>However, this is a simple view of the DPSIR approach, we know there are much more complex relationships between river systems and human demands.</a:t>
            </a:r>
          </a:p>
          <a:p>
            <a:endParaRPr lang="en-GB" baseline="0" dirty="0" smtClean="0"/>
          </a:p>
          <a:p>
            <a:r>
              <a:rPr lang="en-GB" baseline="0" dirty="0" smtClean="0"/>
              <a:t>Allowance is also needed for the influence of external natural change.  </a:t>
            </a:r>
            <a:endParaRPr lang="en-GB" dirty="0"/>
          </a:p>
        </p:txBody>
      </p:sp>
      <p:sp>
        <p:nvSpPr>
          <p:cNvPr id="4" name="Slide Number Placeholder 3"/>
          <p:cNvSpPr>
            <a:spLocks noGrp="1"/>
          </p:cNvSpPr>
          <p:nvPr>
            <p:ph type="sldNum" sz="quarter" idx="10"/>
          </p:nvPr>
        </p:nvSpPr>
        <p:spPr/>
        <p:txBody>
          <a:bodyPr/>
          <a:lstStyle/>
          <a:p>
            <a:fld id="{9BABD264-F4BF-4593-B46C-8FEDF9204D18}" type="slidenum">
              <a:rPr lang="en-GB" altLang="en-US" smtClean="0"/>
              <a:pPr/>
              <a:t>21</a:t>
            </a:fld>
            <a:endParaRPr lang="en-GB" altLang="en-US"/>
          </a:p>
        </p:txBody>
      </p:sp>
    </p:spTree>
    <p:extLst>
      <p:ext uri="{BB962C8B-B14F-4D97-AF65-F5344CB8AC3E}">
        <p14:creationId xmlns:p14="http://schemas.microsoft.com/office/powerpoint/2010/main" val="24349740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A5056F7-2625-4AD9-B24C-4E8BFEF19596}" type="slidenum">
              <a:rPr lang="en-US" smtClean="0"/>
              <a:pPr>
                <a:defRPr/>
              </a:pPr>
              <a:t>22</a:t>
            </a:fld>
            <a:endParaRPr lang="en-US"/>
          </a:p>
        </p:txBody>
      </p:sp>
    </p:spTree>
    <p:extLst>
      <p:ext uri="{BB962C8B-B14F-4D97-AF65-F5344CB8AC3E}">
        <p14:creationId xmlns:p14="http://schemas.microsoft.com/office/powerpoint/2010/main" val="37266525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managed pressures – What you can control in a project</a:t>
            </a:r>
          </a:p>
          <a:p>
            <a:r>
              <a:rPr lang="en-GB" dirty="0" smtClean="0"/>
              <a:t>Endogenic unmanaged pressures – Possibly out of the</a:t>
            </a:r>
            <a:r>
              <a:rPr lang="en-GB" baseline="0" dirty="0" smtClean="0"/>
              <a:t> area of control, climate change, u/s and d/s impacts, flow regulation, Land use, pollution u/s, industry, invasive species etc….</a:t>
            </a:r>
          </a:p>
        </p:txBody>
      </p:sp>
      <p:sp>
        <p:nvSpPr>
          <p:cNvPr id="4" name="Slide Number Placeholder 3"/>
          <p:cNvSpPr>
            <a:spLocks noGrp="1"/>
          </p:cNvSpPr>
          <p:nvPr>
            <p:ph type="sldNum" sz="quarter" idx="10"/>
          </p:nvPr>
        </p:nvSpPr>
        <p:spPr/>
        <p:txBody>
          <a:bodyPr/>
          <a:lstStyle/>
          <a:p>
            <a:fld id="{9BABD264-F4BF-4593-B46C-8FEDF9204D18}" type="slidenum">
              <a:rPr lang="en-GB" altLang="en-US" smtClean="0"/>
              <a:pPr/>
              <a:t>23</a:t>
            </a:fld>
            <a:endParaRPr lang="en-GB" altLang="en-US"/>
          </a:p>
        </p:txBody>
      </p:sp>
    </p:spTree>
    <p:extLst>
      <p:ext uri="{BB962C8B-B14F-4D97-AF65-F5344CB8AC3E}">
        <p14:creationId xmlns:p14="http://schemas.microsoft.com/office/powerpoint/2010/main" val="5690680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A5056F7-2625-4AD9-B24C-4E8BFEF19596}" type="slidenum">
              <a:rPr lang="en-US" smtClean="0"/>
              <a:pPr>
                <a:defRPr/>
              </a:pPr>
              <a:t>24</a:t>
            </a:fld>
            <a:endParaRPr lang="en-US"/>
          </a:p>
        </p:txBody>
      </p:sp>
    </p:spTree>
    <p:extLst>
      <p:ext uri="{BB962C8B-B14F-4D97-AF65-F5344CB8AC3E}">
        <p14:creationId xmlns:p14="http://schemas.microsoft.com/office/powerpoint/2010/main" val="21999725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A5056F7-2625-4AD9-B24C-4E8BFEF19596}" type="slidenum">
              <a:rPr lang="en-US" smtClean="0"/>
              <a:pPr>
                <a:defRPr/>
              </a:pPr>
              <a:t>25</a:t>
            </a:fld>
            <a:endParaRPr lang="en-US"/>
          </a:p>
        </p:txBody>
      </p:sp>
    </p:spTree>
    <p:extLst>
      <p:ext uri="{BB962C8B-B14F-4D97-AF65-F5344CB8AC3E}">
        <p14:creationId xmlns:p14="http://schemas.microsoft.com/office/powerpoint/2010/main" val="25662237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A5056F7-2625-4AD9-B24C-4E8BFEF19596}" type="slidenum">
              <a:rPr lang="en-US" smtClean="0"/>
              <a:pPr>
                <a:defRPr/>
              </a:pPr>
              <a:t>26</a:t>
            </a:fld>
            <a:endParaRPr lang="en-US"/>
          </a:p>
        </p:txBody>
      </p:sp>
    </p:spTree>
    <p:extLst>
      <p:ext uri="{BB962C8B-B14F-4D97-AF65-F5344CB8AC3E}">
        <p14:creationId xmlns:p14="http://schemas.microsoft.com/office/powerpoint/2010/main" val="35085595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A5056F7-2625-4AD9-B24C-4E8BFEF19596}" type="slidenum">
              <a:rPr lang="en-US" smtClean="0"/>
              <a:pPr>
                <a:defRPr/>
              </a:pPr>
              <a:t>27</a:t>
            </a:fld>
            <a:endParaRPr lang="en-US"/>
          </a:p>
        </p:txBody>
      </p:sp>
    </p:spTree>
    <p:extLst>
      <p:ext uri="{BB962C8B-B14F-4D97-AF65-F5344CB8AC3E}">
        <p14:creationId xmlns:p14="http://schemas.microsoft.com/office/powerpoint/2010/main" val="24391249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A5056F7-2625-4AD9-B24C-4E8BFEF19596}" type="slidenum">
              <a:rPr lang="en-US" smtClean="0"/>
              <a:pPr>
                <a:defRPr/>
              </a:pPr>
              <a:t>28</a:t>
            </a:fld>
            <a:endParaRPr lang="en-US"/>
          </a:p>
        </p:txBody>
      </p:sp>
    </p:spTree>
    <p:extLst>
      <p:ext uri="{BB962C8B-B14F-4D97-AF65-F5344CB8AC3E}">
        <p14:creationId xmlns:p14="http://schemas.microsoft.com/office/powerpoint/2010/main" val="2424138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simplified version of</a:t>
            </a:r>
            <a:r>
              <a:rPr lang="en-GB" baseline="0" dirty="0" smtClean="0"/>
              <a:t> the previous framework </a:t>
            </a:r>
          </a:p>
          <a:p>
            <a:endParaRPr lang="en-GB" baseline="0" dirty="0" smtClean="0"/>
          </a:p>
          <a:p>
            <a:r>
              <a:rPr lang="en-GB" baseline="0" dirty="0" smtClean="0"/>
              <a:t>The segments clearly show the PDCA cycle.</a:t>
            </a:r>
          </a:p>
          <a:p>
            <a:endParaRPr lang="en-GB" baseline="0" dirty="0" smtClean="0"/>
          </a:p>
          <a:p>
            <a:r>
              <a:rPr lang="en-GB" baseline="0" dirty="0" smtClean="0"/>
              <a:t>Each segment, systematically plays a key role in the project planning framework </a:t>
            </a:r>
            <a:endParaRPr lang="en-GB" dirty="0" smtClean="0"/>
          </a:p>
          <a:p>
            <a:endParaRPr lang="en-GB" dirty="0" smtClean="0"/>
          </a:p>
          <a:p>
            <a:r>
              <a:rPr lang="en-GB" dirty="0" smtClean="0"/>
              <a:t>Feedback loop it turns out not to</a:t>
            </a:r>
            <a:r>
              <a:rPr lang="en-GB" baseline="0" dirty="0" smtClean="0"/>
              <a:t> be technically or economically feasible then back to project evacuation and project identification.</a:t>
            </a:r>
          </a:p>
          <a:p>
            <a:endParaRPr lang="en-GB" baseline="0" dirty="0" smtClean="0"/>
          </a:p>
        </p:txBody>
      </p:sp>
      <p:sp>
        <p:nvSpPr>
          <p:cNvPr id="4" name="Slide Number Placeholder 3"/>
          <p:cNvSpPr>
            <a:spLocks noGrp="1"/>
          </p:cNvSpPr>
          <p:nvPr>
            <p:ph type="sldNum" sz="quarter" idx="10"/>
          </p:nvPr>
        </p:nvSpPr>
        <p:spPr/>
        <p:txBody>
          <a:bodyPr/>
          <a:lstStyle/>
          <a:p>
            <a:fld id="{9BABD264-F4BF-4593-B46C-8FEDF9204D18}" type="slidenum">
              <a:rPr lang="en-GB" altLang="en-US" smtClean="0"/>
              <a:pPr/>
              <a:t>29</a:t>
            </a:fld>
            <a:endParaRPr lang="en-GB" altLang="en-US"/>
          </a:p>
        </p:txBody>
      </p:sp>
    </p:spTree>
    <p:extLst>
      <p:ext uri="{BB962C8B-B14F-4D97-AF65-F5344CB8AC3E}">
        <p14:creationId xmlns:p14="http://schemas.microsoft.com/office/powerpoint/2010/main" val="3368429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A5056F7-2625-4AD9-B24C-4E8BFEF19596}" type="slidenum">
              <a:rPr lang="en-US" smtClean="0"/>
              <a:pPr>
                <a:defRPr/>
              </a:pPr>
              <a:t>3</a:t>
            </a:fld>
            <a:endParaRPr lang="en-US"/>
          </a:p>
        </p:txBody>
      </p:sp>
    </p:spTree>
    <p:extLst>
      <p:ext uri="{BB962C8B-B14F-4D97-AF65-F5344CB8AC3E}">
        <p14:creationId xmlns:p14="http://schemas.microsoft.com/office/powerpoint/2010/main" val="12230723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Planning programmes</a:t>
            </a:r>
            <a:r>
              <a:rPr lang="en-GB" baseline="0" dirty="0" smtClean="0"/>
              <a:t> of measures. When measure goals are clear for the river reach, you can enter the planning cycle to start detailed planning of the measures in the reach. This involves interaction with local stakeholders to which you present your </a:t>
            </a:r>
            <a:r>
              <a:rPr lang="en-GB" baseline="0" dirty="0" err="1" smtClean="0"/>
              <a:t>assessement</a:t>
            </a:r>
            <a:r>
              <a:rPr lang="en-GB" baseline="0" dirty="0" smtClean="0"/>
              <a:t> of their reach. </a:t>
            </a:r>
            <a:r>
              <a:rPr lang="en-GB" baseline="0" dirty="0" err="1" smtClean="0"/>
              <a:t>Toghether</a:t>
            </a:r>
            <a:r>
              <a:rPr lang="en-GB" baseline="0" dirty="0" smtClean="0"/>
              <a:t> you can identify possible measures, formulate the projects, get (co)financing, implement and don’t forget to budget for monitoring!</a:t>
            </a:r>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30</a:t>
            </a:fld>
            <a:endParaRPr lang="en-US"/>
          </a:p>
        </p:txBody>
      </p:sp>
    </p:spTree>
    <p:extLst>
      <p:ext uri="{BB962C8B-B14F-4D97-AF65-F5344CB8AC3E}">
        <p14:creationId xmlns:p14="http://schemas.microsoft.com/office/powerpoint/2010/main" val="17503400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Recap of the catchment planning cycle.</a:t>
            </a:r>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31</a:t>
            </a:fld>
            <a:endParaRPr lang="en-US"/>
          </a:p>
        </p:txBody>
      </p:sp>
    </p:spTree>
    <p:extLst>
      <p:ext uri="{BB962C8B-B14F-4D97-AF65-F5344CB8AC3E}">
        <p14:creationId xmlns:p14="http://schemas.microsoft.com/office/powerpoint/2010/main" val="25928947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66612">
              <a:defRPr/>
            </a:pPr>
            <a:r>
              <a:rPr lang="nl-NL" altLang="en-US" dirty="0" smtClean="0">
                <a:latin typeface="Verdana" panose="020B0604030504040204" pitchFamily="34" charset="0"/>
                <a:ea typeface="ＭＳ Ｐゴシック" panose="020B0600070205080204" pitchFamily="34" charset="-128"/>
                <a:cs typeface="Verdana" panose="020B0604030504040204" pitchFamily="34" charset="0"/>
              </a:rPr>
              <a:t>wiki.reformrivers.eu</a:t>
            </a:r>
          </a:p>
          <a:p>
            <a:pPr marL="0" lvl="1" defTabSz="966612">
              <a:defRPr/>
            </a:pPr>
            <a:endParaRPr lang="en-GB" dirty="0" smtClean="0">
              <a:effectLst/>
            </a:endParaRPr>
          </a:p>
          <a:p>
            <a:pPr marL="0" lvl="1" defTabSz="966612">
              <a:defRPr/>
            </a:pPr>
            <a:r>
              <a:rPr lang="en-GB" dirty="0" smtClean="0">
                <a:effectLst/>
              </a:rPr>
              <a:t>The REFORM wiki is work in progress. It is filled as the deliverables of the REFORM project become available during the period 2012-2015. We are currently working to improve our landing pages for the Wiki.</a:t>
            </a:r>
          </a:p>
          <a:p>
            <a:pPr marL="0" lvl="1" defTabSz="966612">
              <a:defRPr/>
            </a:pPr>
            <a:endParaRPr lang="en-GB" dirty="0" smtClean="0">
              <a:effectLst/>
            </a:endParaRPr>
          </a:p>
          <a:p>
            <a:pPr marL="0" lvl="1" defTabSz="966612">
              <a:defRPr/>
            </a:pPr>
            <a:r>
              <a:rPr lang="en-GB" dirty="0" smtClean="0">
                <a:effectLst/>
              </a:rPr>
              <a:t>It is a knowledge</a:t>
            </a:r>
            <a:r>
              <a:rPr lang="en-GB" baseline="0" dirty="0" smtClean="0">
                <a:effectLst/>
              </a:rPr>
              <a:t> management tool to help practitioners reach ecological objectives for river rehabilitation. </a:t>
            </a:r>
            <a:endParaRPr lang="en-GB" dirty="0" smtClean="0">
              <a:effectLst/>
            </a:endParaRPr>
          </a:p>
          <a:p>
            <a:pPr rtl="0"/>
            <a:r>
              <a:rPr lang="en-GB" dirty="0" smtClean="0">
                <a:effectLst/>
              </a:rPr>
              <a:t>The REFORM-wiki contains three main parts: </a:t>
            </a:r>
            <a:r>
              <a:rPr lang="en-GB" b="1" dirty="0" smtClean="0">
                <a:effectLst/>
              </a:rPr>
              <a:t>know-how (case studies)</a:t>
            </a:r>
            <a:r>
              <a:rPr lang="en-GB" dirty="0" smtClean="0">
                <a:effectLst/>
              </a:rPr>
              <a:t>, </a:t>
            </a:r>
            <a:r>
              <a:rPr lang="en-GB" b="1" dirty="0" smtClean="0">
                <a:effectLst/>
              </a:rPr>
              <a:t>knowledge</a:t>
            </a:r>
            <a:r>
              <a:rPr lang="en-GB" dirty="0" smtClean="0">
                <a:effectLst/>
              </a:rPr>
              <a:t> and </a:t>
            </a:r>
            <a:r>
              <a:rPr lang="en-GB" b="1" dirty="0" smtClean="0">
                <a:effectLst/>
              </a:rPr>
              <a:t>evaluation (tools)</a:t>
            </a:r>
            <a:r>
              <a:rPr lang="en-GB" dirty="0" smtClean="0">
                <a:effectLst/>
              </a:rPr>
              <a:t> that are all interlinked.</a:t>
            </a:r>
          </a:p>
          <a:p>
            <a:pPr rtl="0"/>
            <a:endParaRPr lang="en-GB" dirty="0" smtClean="0">
              <a:effectLst/>
            </a:endParaRPr>
          </a:p>
          <a:p>
            <a:pPr rtl="0"/>
            <a:r>
              <a:rPr lang="en-GB" dirty="0" smtClean="0">
                <a:effectLst/>
              </a:rPr>
              <a:t>Every listed pressure under </a:t>
            </a:r>
            <a:r>
              <a:rPr lang="en-GB" dirty="0" err="1" smtClean="0">
                <a:effectLst/>
                <a:hlinkClick r:id="rId3" tooltip="Category:Pressures"/>
              </a:rPr>
              <a:t>Category:Pressures</a:t>
            </a:r>
            <a:r>
              <a:rPr lang="en-GB" dirty="0" smtClean="0">
                <a:effectLst/>
              </a:rPr>
              <a:t> </a:t>
            </a:r>
          </a:p>
          <a:p>
            <a:pPr rtl="0"/>
            <a:r>
              <a:rPr lang="en-GB" dirty="0" smtClean="0">
                <a:effectLst/>
              </a:rPr>
              <a:t>Every listed restoration measure under </a:t>
            </a:r>
            <a:r>
              <a:rPr lang="en-GB" dirty="0" err="1" smtClean="0">
                <a:effectLst/>
                <a:hlinkClick r:id="rId4" tooltip="Category:Measures"/>
              </a:rPr>
              <a:t>Category:Measures</a:t>
            </a:r>
            <a:r>
              <a:rPr lang="en-GB" dirty="0" smtClean="0">
                <a:effectLst/>
              </a:rPr>
              <a:t> </a:t>
            </a:r>
          </a:p>
          <a:p>
            <a:pPr rtl="0"/>
            <a:r>
              <a:rPr lang="en-GB" dirty="0" smtClean="0">
                <a:effectLst/>
              </a:rPr>
              <a:t>Every tool listed is linked to the WFD Hydro-morphological and WFD Biological quality elements in </a:t>
            </a:r>
            <a:r>
              <a:rPr lang="en-GB" dirty="0" smtClean="0">
                <a:effectLst/>
                <a:hlinkClick r:id="rId5" tooltip="HYMOQE"/>
              </a:rPr>
              <a:t>HYMOQE</a:t>
            </a:r>
            <a:r>
              <a:rPr lang="en-GB" dirty="0" smtClean="0">
                <a:effectLst/>
              </a:rPr>
              <a:t> and </a:t>
            </a:r>
            <a:r>
              <a:rPr lang="en-GB" dirty="0" smtClean="0">
                <a:effectLst/>
                <a:hlinkClick r:id="rId6" tooltip="BQE"/>
              </a:rPr>
              <a:t>BQE</a:t>
            </a:r>
            <a:r>
              <a:rPr lang="en-GB" dirty="0" smtClean="0">
                <a:effectLst/>
              </a:rPr>
              <a:t>. </a:t>
            </a:r>
          </a:p>
          <a:p>
            <a:pPr rtl="0"/>
            <a:endParaRPr lang="en-GB" dirty="0" smtClean="0">
              <a:effectLst/>
            </a:endParaRPr>
          </a:p>
          <a:p>
            <a:pPr rtl="0"/>
            <a:r>
              <a:rPr lang="en-GB" dirty="0" smtClean="0">
                <a:effectLst/>
              </a:rPr>
              <a:t>Case</a:t>
            </a:r>
            <a:r>
              <a:rPr lang="en-GB" baseline="0" dirty="0" smtClean="0">
                <a:effectLst/>
              </a:rPr>
              <a:t> study examples</a:t>
            </a:r>
            <a:endParaRPr lang="en-GB" dirty="0" smtClean="0">
              <a:effectLst/>
            </a:endParaRPr>
          </a:p>
          <a:p>
            <a:endParaRPr lang="en-GB" dirty="0"/>
          </a:p>
        </p:txBody>
      </p:sp>
      <p:sp>
        <p:nvSpPr>
          <p:cNvPr id="4" name="Slide Number Placeholder 3"/>
          <p:cNvSpPr>
            <a:spLocks noGrp="1"/>
          </p:cNvSpPr>
          <p:nvPr>
            <p:ph type="sldNum" sz="quarter" idx="10"/>
          </p:nvPr>
        </p:nvSpPr>
        <p:spPr/>
        <p:txBody>
          <a:bodyPr/>
          <a:lstStyle/>
          <a:p>
            <a:fld id="{9BABD264-F4BF-4593-B46C-8FEDF9204D18}" type="slidenum">
              <a:rPr lang="en-GB" altLang="en-US" smtClean="0"/>
              <a:pPr/>
              <a:t>32</a:t>
            </a:fld>
            <a:endParaRPr lang="en-GB" altLang="en-US"/>
          </a:p>
        </p:txBody>
      </p:sp>
    </p:spTree>
    <p:extLst>
      <p:ext uri="{BB962C8B-B14F-4D97-AF65-F5344CB8AC3E}">
        <p14:creationId xmlns:p14="http://schemas.microsoft.com/office/powerpoint/2010/main" val="1937227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A5056F7-2625-4AD9-B24C-4E8BFEF19596}" type="slidenum">
              <a:rPr lang="en-US" smtClean="0"/>
              <a:pPr>
                <a:defRPr/>
              </a:pPr>
              <a:t>4</a:t>
            </a:fld>
            <a:endParaRPr lang="en-US"/>
          </a:p>
        </p:txBody>
      </p:sp>
    </p:spTree>
    <p:extLst>
      <p:ext uri="{BB962C8B-B14F-4D97-AF65-F5344CB8AC3E}">
        <p14:creationId xmlns:p14="http://schemas.microsoft.com/office/powerpoint/2010/main" val="1298108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A5056F7-2625-4AD9-B24C-4E8BFEF19596}" type="slidenum">
              <a:rPr lang="en-US" smtClean="0"/>
              <a:pPr>
                <a:defRPr/>
              </a:pPr>
              <a:t>5</a:t>
            </a:fld>
            <a:endParaRPr lang="en-US"/>
          </a:p>
        </p:txBody>
      </p:sp>
    </p:spTree>
    <p:extLst>
      <p:ext uri="{BB962C8B-B14F-4D97-AF65-F5344CB8AC3E}">
        <p14:creationId xmlns:p14="http://schemas.microsoft.com/office/powerpoint/2010/main" val="216826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A5056F7-2625-4AD9-B24C-4E8BFEF19596}" type="slidenum">
              <a:rPr lang="en-US" smtClean="0"/>
              <a:pPr>
                <a:defRPr/>
              </a:pPr>
              <a:t>6</a:t>
            </a:fld>
            <a:endParaRPr lang="en-US"/>
          </a:p>
        </p:txBody>
      </p:sp>
    </p:spTree>
    <p:extLst>
      <p:ext uri="{BB962C8B-B14F-4D97-AF65-F5344CB8AC3E}">
        <p14:creationId xmlns:p14="http://schemas.microsoft.com/office/powerpoint/2010/main" val="368725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A5056F7-2625-4AD9-B24C-4E8BFEF19596}" type="slidenum">
              <a:rPr lang="en-US" smtClean="0"/>
              <a:pPr>
                <a:defRPr/>
              </a:pPr>
              <a:t>7</a:t>
            </a:fld>
            <a:endParaRPr lang="en-US"/>
          </a:p>
        </p:txBody>
      </p:sp>
    </p:spTree>
    <p:extLst>
      <p:ext uri="{BB962C8B-B14F-4D97-AF65-F5344CB8AC3E}">
        <p14:creationId xmlns:p14="http://schemas.microsoft.com/office/powerpoint/2010/main" val="320223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cs typeface="ＭＳ Ｐゴシック"/>
              </a:rPr>
              <a:t>With an increasing emphasis on river restoration comes a need for new techniques and guidance. Tools are needed to assess stream and watershed condition, to identify factors degrading aquatic habitats, to select appropriate restoration actions, and to monitor and evaluate restoration actions at appropriate scales. Unfortunately, despite the rapid increase in river restoration projects, little is known about the effectiveness of these efforts. Restoration outcomes are often not fully evaluated in terms of success or reasons for success or failure. </a:t>
            </a:r>
            <a:r>
              <a:rPr lang="en-US" sz="1300" dirty="0" err="1">
                <a:cs typeface="ＭＳ Ｐゴシック"/>
              </a:rPr>
              <a:t>Workpackage</a:t>
            </a:r>
            <a:r>
              <a:rPr lang="en-US" sz="1300" dirty="0">
                <a:cs typeface="ＭＳ Ｐゴシック"/>
              </a:rPr>
              <a:t> 5.1 of REFORM has gone a long way to addressing some of these needs by developing a protocol for restoration project planning that incorporates benchmarking and setting specific and measurable targets for restoration and mitigation measures. The approach uses project management techniques to solve problems and produce a strategy for the execution of appropriate projects to meet specific environmental and social objectives. It requires knowledge of the technical issues and policy framework and background to conflicts of multiple users of resources and develops a plan for comparison of status with objectives. Such resource planning should become an integral part of the river basin management, and full consultation with all aquatic user groups is essential to promote optimal, sustainable use of the water body whilst meeting WFD targets.</a:t>
            </a:r>
          </a:p>
          <a:p>
            <a:endParaRPr lang="en-US" sz="1300" dirty="0">
              <a:cs typeface="ＭＳ Ｐゴシック"/>
            </a:endParaRPr>
          </a:p>
          <a:p>
            <a:r>
              <a:rPr lang="en-US" sz="1300" dirty="0">
                <a:cs typeface="ＭＳ Ｐゴシック"/>
              </a:rPr>
              <a:t>In using this strategy, it is important to </a:t>
            </a:r>
            <a:r>
              <a:rPr lang="en-US" sz="1300" dirty="0" err="1">
                <a:cs typeface="ＭＳ Ｐゴシック"/>
              </a:rPr>
              <a:t>recognise</a:t>
            </a:r>
            <a:r>
              <a:rPr lang="en-US" sz="1300" dirty="0">
                <a:cs typeface="ＭＳ Ｐゴシック"/>
              </a:rPr>
              <a:t> that each restoration scheme proposal should be treated individually, as no two situations are alike. It is therefore impossible to provide threshold criteria on which to make decisions. Nevertheless, the decision support tool allows the proposal to be evaluated at different levels and stages and will effectively curtail a proposal at an early stage should the proposal be potentially impractical or unviable.</a:t>
            </a:r>
          </a:p>
          <a:p>
            <a:endParaRPr lang="en-GB" dirty="0"/>
          </a:p>
        </p:txBody>
      </p:sp>
      <p:sp>
        <p:nvSpPr>
          <p:cNvPr id="4" name="Slide Number Placeholder 3"/>
          <p:cNvSpPr>
            <a:spLocks noGrp="1"/>
          </p:cNvSpPr>
          <p:nvPr>
            <p:ph type="sldNum" sz="quarter" idx="10"/>
          </p:nvPr>
        </p:nvSpPr>
        <p:spPr/>
        <p:txBody>
          <a:bodyPr/>
          <a:lstStyle/>
          <a:p>
            <a:pPr>
              <a:defRPr/>
            </a:pPr>
            <a:fld id="{996C21C5-445F-40ED-A24F-C88828CC0F8E}" type="slidenum">
              <a:rPr lang="en-US" smtClean="0"/>
              <a:pPr>
                <a:defRPr/>
              </a:pPr>
              <a:t>8</a:t>
            </a:fld>
            <a:endParaRPr lang="en-US"/>
          </a:p>
        </p:txBody>
      </p:sp>
    </p:spTree>
    <p:extLst>
      <p:ext uri="{BB962C8B-B14F-4D97-AF65-F5344CB8AC3E}">
        <p14:creationId xmlns:p14="http://schemas.microsoft.com/office/powerpoint/2010/main" val="1299066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t>The planning process for river restoration is extremely important if we are to identify river restoration success and improve our rivers. </a:t>
            </a:r>
          </a:p>
          <a:p>
            <a:endParaRPr lang="en-GB" baseline="0" dirty="0" smtClean="0"/>
          </a:p>
          <a:p>
            <a:r>
              <a:rPr lang="en-GB" baseline="0" dirty="0" smtClean="0"/>
              <a:t>The functioning of our rivers is complex and therefore the planning in which to restore them is also a complex process. </a:t>
            </a:r>
          </a:p>
          <a:p>
            <a:endParaRPr lang="en-GB" baseline="0" dirty="0" smtClean="0"/>
          </a:p>
          <a:p>
            <a:r>
              <a:rPr lang="en-GB" baseline="0" dirty="0" smtClean="0"/>
              <a:t>It has been my task to simplify this framework to make it a more appealing tool that practitioners can actually use, without missing out the key steps needed to identify suitable restoration measures &amp; identify project success. </a:t>
            </a:r>
          </a:p>
          <a:p>
            <a:endParaRPr lang="en-GB" baseline="0" dirty="0" smtClean="0"/>
          </a:p>
        </p:txBody>
      </p:sp>
      <p:sp>
        <p:nvSpPr>
          <p:cNvPr id="4" name="Slide Number Placeholder 3"/>
          <p:cNvSpPr>
            <a:spLocks noGrp="1"/>
          </p:cNvSpPr>
          <p:nvPr>
            <p:ph type="sldNum" sz="quarter" idx="10"/>
          </p:nvPr>
        </p:nvSpPr>
        <p:spPr/>
        <p:txBody>
          <a:bodyPr/>
          <a:lstStyle/>
          <a:p>
            <a:fld id="{9BABD264-F4BF-4593-B46C-8FEDF9204D18}" type="slidenum">
              <a:rPr lang="en-GB" altLang="en-US" smtClean="0"/>
              <a:pPr/>
              <a:t>9</a:t>
            </a:fld>
            <a:endParaRPr lang="en-GB" altLang="en-US"/>
          </a:p>
        </p:txBody>
      </p:sp>
    </p:spTree>
    <p:extLst>
      <p:ext uri="{BB962C8B-B14F-4D97-AF65-F5344CB8AC3E}">
        <p14:creationId xmlns:p14="http://schemas.microsoft.com/office/powerpoint/2010/main" val="1492408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a:p>
        </p:txBody>
      </p:sp>
      <p:sp>
        <p:nvSpPr>
          <p:cNvPr id="4" name="Datumsplatzhalter 3"/>
          <p:cNvSpPr>
            <a:spLocks noGrp="1"/>
          </p:cNvSpPr>
          <p:nvPr>
            <p:ph type="dt" sz="half" idx="10"/>
          </p:nvPr>
        </p:nvSpPr>
        <p:spPr/>
        <p:txBody>
          <a:bodyPr/>
          <a:lstStyle>
            <a:lvl1pPr>
              <a:defRPr/>
            </a:lvl1pPr>
          </a:lstStyle>
          <a:p>
            <a:pPr>
              <a:defRPr/>
            </a:pPr>
            <a:fld id="{F24DC3F8-4215-44F1-A0D5-72E3B5B2F3E3}" type="datetimeFigureOut">
              <a:rPr lang="de-DE"/>
              <a:pPr>
                <a:defRPr/>
              </a:pPr>
              <a:t>07.08.2015</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F108BFFB-2E7F-43B6-AA6A-E9749470E7C0}" type="slidenum">
              <a:rPr lang="de-DE"/>
              <a:pPr>
                <a:defRPr/>
              </a:pPr>
              <a:t>‹#›</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AAAB30CC-D7A3-4297-8BC1-6CC3CC6C21CF}" type="datetimeFigureOut">
              <a:rPr lang="de-DE"/>
              <a:pPr>
                <a:defRPr/>
              </a:pPr>
              <a:t>07.08.2015</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0E0DB0E1-0D35-4670-8D94-F71D4BA81F87}" type="slidenum">
              <a:rPr lang="de-DE"/>
              <a:pPr>
                <a:defRPr/>
              </a:pPr>
              <a:t>‹#›</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EFDA7A09-7894-41A7-872F-867CEE5FF8D7}" type="datetimeFigureOut">
              <a:rPr lang="de-DE"/>
              <a:pPr>
                <a:defRPr/>
              </a:pPr>
              <a:t>07.08.2015</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8E71AD62-7837-4147-BA08-7DB71A8B517B}" type="slidenum">
              <a:rPr lang="de-DE"/>
              <a:pPr>
                <a:defRPr/>
              </a:pPr>
              <a:t>‹#›</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92163" y="1239838"/>
            <a:ext cx="7532687" cy="360362"/>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792163" y="1952625"/>
            <a:ext cx="3703637" cy="16017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952625"/>
            <a:ext cx="3705225" cy="72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2828925"/>
            <a:ext cx="3705225" cy="7254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umsplatzhalter 3"/>
          <p:cNvSpPr>
            <a:spLocks noGrp="1"/>
          </p:cNvSpPr>
          <p:nvPr>
            <p:ph type="dt" sz="half" idx="10"/>
          </p:nvPr>
        </p:nvSpPr>
        <p:spPr/>
        <p:txBody>
          <a:bodyPr/>
          <a:lstStyle>
            <a:lvl1pPr>
              <a:defRPr/>
            </a:lvl1pPr>
          </a:lstStyle>
          <a:p>
            <a:pPr>
              <a:defRPr/>
            </a:pPr>
            <a:fld id="{DB603B3C-C4D3-45D9-8E3D-2DEAD8EE7EE9}" type="datetimeFigureOut">
              <a:rPr lang="de-DE"/>
              <a:pPr>
                <a:defRPr/>
              </a:pPr>
              <a:t>07.08.2015</a:t>
            </a:fld>
            <a:endParaRPr lang="de-DE"/>
          </a:p>
        </p:txBody>
      </p:sp>
      <p:sp>
        <p:nvSpPr>
          <p:cNvPr id="7" name="Fußzeilenplatzhalter 4"/>
          <p:cNvSpPr>
            <a:spLocks noGrp="1"/>
          </p:cNvSpPr>
          <p:nvPr>
            <p:ph type="ftr" sz="quarter" idx="11"/>
          </p:nvPr>
        </p:nvSpPr>
        <p:spPr/>
        <p:txBody>
          <a:bodyPr/>
          <a:lstStyle>
            <a:lvl1pPr>
              <a:defRPr/>
            </a:lvl1pPr>
          </a:lstStyle>
          <a:p>
            <a:pPr>
              <a:defRPr/>
            </a:pPr>
            <a:endParaRPr lang="de-DE"/>
          </a:p>
        </p:txBody>
      </p:sp>
      <p:sp>
        <p:nvSpPr>
          <p:cNvPr id="8" name="Foliennummernplatzhalter 5"/>
          <p:cNvSpPr>
            <a:spLocks noGrp="1"/>
          </p:cNvSpPr>
          <p:nvPr>
            <p:ph type="sldNum" sz="quarter" idx="12"/>
          </p:nvPr>
        </p:nvSpPr>
        <p:spPr/>
        <p:txBody>
          <a:bodyPr/>
          <a:lstStyle>
            <a:lvl1pPr>
              <a:defRPr/>
            </a:lvl1pPr>
          </a:lstStyle>
          <a:p>
            <a:pPr>
              <a:defRPr/>
            </a:pPr>
            <a:fld id="{2E7A07EE-102D-4677-9D5B-9F202405F45F}" type="slidenum">
              <a:rPr lang="de-DE"/>
              <a:pPr>
                <a:defRPr/>
              </a:pPr>
              <a:t>‹#›</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fld id="{CEA18634-C46C-4526-B9BA-FFCF6CD7B250}" type="datetimeFigureOut">
              <a:rPr lang="de-DE"/>
              <a:pPr>
                <a:defRPr/>
              </a:pPr>
              <a:t>07.08.2015</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B2DC7298-F11D-4522-82B6-39743CB2D12F}" type="slidenum">
              <a:rPr lang="de-DE"/>
              <a:pPr>
                <a:defRPr/>
              </a:pPr>
              <a:t>‹#›</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0" cap="all"/>
            </a:lvl1pPr>
          </a:lstStyle>
          <a:p>
            <a:r>
              <a:rPr lang="de-DE" smtClean="0"/>
              <a:t>Mastertitelformat bearbeiten</a:t>
            </a:r>
            <a:endParaRPr lang="de-DE" dirty="0"/>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4" name="Datumsplatzhalter 3"/>
          <p:cNvSpPr>
            <a:spLocks noGrp="1"/>
          </p:cNvSpPr>
          <p:nvPr>
            <p:ph type="dt" sz="half" idx="10"/>
          </p:nvPr>
        </p:nvSpPr>
        <p:spPr/>
        <p:txBody>
          <a:bodyPr/>
          <a:lstStyle>
            <a:lvl1pPr>
              <a:defRPr/>
            </a:lvl1pPr>
          </a:lstStyle>
          <a:p>
            <a:pPr>
              <a:defRPr/>
            </a:pPr>
            <a:fld id="{F9B6BB88-20CD-41C0-9CEA-4E06FB0466EF}" type="datetimeFigureOut">
              <a:rPr lang="de-DE"/>
              <a:pPr>
                <a:defRPr/>
              </a:pPr>
              <a:t>07.08.2015</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EFC04987-785C-4C53-BD57-418247D4934B}" type="slidenum">
              <a:rPr lang="de-DE"/>
              <a:pPr>
                <a:defRPr/>
              </a:pPr>
              <a:t>‹#›</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792162" y="1600200"/>
            <a:ext cx="370363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36766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3"/>
          <p:cNvSpPr>
            <a:spLocks noGrp="1"/>
          </p:cNvSpPr>
          <p:nvPr>
            <p:ph type="dt" sz="half" idx="10"/>
          </p:nvPr>
        </p:nvSpPr>
        <p:spPr/>
        <p:txBody>
          <a:bodyPr/>
          <a:lstStyle>
            <a:lvl1pPr>
              <a:defRPr/>
            </a:lvl1pPr>
          </a:lstStyle>
          <a:p>
            <a:pPr>
              <a:defRPr/>
            </a:pPr>
            <a:fld id="{09BA8922-E749-440F-9F0A-BBD7A2B65E99}" type="datetimeFigureOut">
              <a:rPr lang="de-DE"/>
              <a:pPr>
                <a:defRPr/>
              </a:pPr>
              <a:t>07.08.2015</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D5D0911F-D471-47E2-80E9-C2DBE203203E}" type="slidenum">
              <a:rPr lang="de-DE"/>
              <a:pPr>
                <a:defRPr/>
              </a:pPr>
              <a:t>‹#›</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792162" y="1828739"/>
            <a:ext cx="3343417" cy="5915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792162" y="2468501"/>
            <a:ext cx="3343417" cy="365359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Textplatzhalter 4"/>
          <p:cNvSpPr>
            <a:spLocks noGrp="1"/>
          </p:cNvSpPr>
          <p:nvPr>
            <p:ph type="body" sz="quarter" idx="3"/>
          </p:nvPr>
        </p:nvSpPr>
        <p:spPr>
          <a:xfrm>
            <a:off x="4980120" y="1828739"/>
            <a:ext cx="3344730" cy="5915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980120" y="2468501"/>
            <a:ext cx="3344730" cy="365359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3"/>
          <p:cNvSpPr>
            <a:spLocks noGrp="1"/>
          </p:cNvSpPr>
          <p:nvPr>
            <p:ph type="dt" sz="half" idx="10"/>
          </p:nvPr>
        </p:nvSpPr>
        <p:spPr/>
        <p:txBody>
          <a:bodyPr/>
          <a:lstStyle>
            <a:lvl1pPr>
              <a:defRPr/>
            </a:lvl1pPr>
          </a:lstStyle>
          <a:p>
            <a:pPr>
              <a:defRPr/>
            </a:pPr>
            <a:fld id="{FE010682-D4B5-470E-8B5D-DF34AB7DD5D3}" type="datetimeFigureOut">
              <a:rPr lang="de-DE"/>
              <a:pPr>
                <a:defRPr/>
              </a:pPr>
              <a:t>07.08.2015</a:t>
            </a:fld>
            <a:endParaRPr lang="de-DE"/>
          </a:p>
        </p:txBody>
      </p:sp>
      <p:sp>
        <p:nvSpPr>
          <p:cNvPr id="8" name="Fußzeilenplatzhalter 4"/>
          <p:cNvSpPr>
            <a:spLocks noGrp="1"/>
          </p:cNvSpPr>
          <p:nvPr>
            <p:ph type="ftr" sz="quarter" idx="11"/>
          </p:nvPr>
        </p:nvSpPr>
        <p:spPr/>
        <p:txBody>
          <a:bodyPr/>
          <a:lstStyle>
            <a:lvl1pPr>
              <a:defRPr/>
            </a:lvl1pPr>
          </a:lstStyle>
          <a:p>
            <a:pPr>
              <a:defRPr/>
            </a:pPr>
            <a:endParaRPr lang="de-DE"/>
          </a:p>
        </p:txBody>
      </p:sp>
      <p:sp>
        <p:nvSpPr>
          <p:cNvPr id="9" name="Foliennummernplatzhalter 5"/>
          <p:cNvSpPr>
            <a:spLocks noGrp="1"/>
          </p:cNvSpPr>
          <p:nvPr>
            <p:ph type="sldNum" sz="quarter" idx="12"/>
          </p:nvPr>
        </p:nvSpPr>
        <p:spPr/>
        <p:txBody>
          <a:bodyPr/>
          <a:lstStyle>
            <a:lvl1pPr>
              <a:defRPr/>
            </a:lvl1pPr>
          </a:lstStyle>
          <a:p>
            <a:pPr>
              <a:defRPr/>
            </a:pPr>
            <a:fld id="{54D82CBD-F287-4F40-ADA4-67D605801A39}" type="slidenum">
              <a:rPr lang="de-DE"/>
              <a:pPr>
                <a:defRPr/>
              </a:pPr>
              <a:t>‹#›</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3"/>
          <p:cNvSpPr>
            <a:spLocks noGrp="1"/>
          </p:cNvSpPr>
          <p:nvPr>
            <p:ph type="dt" sz="half" idx="10"/>
          </p:nvPr>
        </p:nvSpPr>
        <p:spPr/>
        <p:txBody>
          <a:bodyPr/>
          <a:lstStyle>
            <a:lvl1pPr>
              <a:defRPr/>
            </a:lvl1pPr>
          </a:lstStyle>
          <a:p>
            <a:pPr>
              <a:defRPr/>
            </a:pPr>
            <a:fld id="{53B60443-B703-46CF-8FB5-D0266AA2139E}" type="datetimeFigureOut">
              <a:rPr lang="de-DE"/>
              <a:pPr>
                <a:defRPr/>
              </a:pPr>
              <a:t>07.08.2015</a:t>
            </a:fld>
            <a:endParaRPr lang="de-DE"/>
          </a:p>
        </p:txBody>
      </p:sp>
      <p:sp>
        <p:nvSpPr>
          <p:cNvPr id="4" name="Fußzeilenplatzhalter 4"/>
          <p:cNvSpPr>
            <a:spLocks noGrp="1"/>
          </p:cNvSpPr>
          <p:nvPr>
            <p:ph type="ftr" sz="quarter" idx="11"/>
          </p:nvPr>
        </p:nvSpPr>
        <p:spPr/>
        <p:txBody>
          <a:bodyPr/>
          <a:lstStyle>
            <a:lvl1pPr>
              <a:defRPr/>
            </a:lvl1pPr>
          </a:lstStyle>
          <a:p>
            <a:pPr>
              <a:defRPr/>
            </a:pPr>
            <a:endParaRPr lang="de-DE"/>
          </a:p>
        </p:txBody>
      </p:sp>
      <p:sp>
        <p:nvSpPr>
          <p:cNvPr id="5" name="Foliennummernplatzhalter 5"/>
          <p:cNvSpPr>
            <a:spLocks noGrp="1"/>
          </p:cNvSpPr>
          <p:nvPr>
            <p:ph type="sldNum" sz="quarter" idx="12"/>
          </p:nvPr>
        </p:nvSpPr>
        <p:spPr/>
        <p:txBody>
          <a:bodyPr/>
          <a:lstStyle>
            <a:lvl1pPr>
              <a:defRPr/>
            </a:lvl1pPr>
          </a:lstStyle>
          <a:p>
            <a:pPr>
              <a:defRPr/>
            </a:pPr>
            <a:fld id="{88B9CD0D-C602-4D16-A26A-A23026196A21}" type="slidenum">
              <a:rPr lang="de-DE"/>
              <a:pPr>
                <a:defRPr/>
              </a:pPr>
              <a:t>‹#›</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855DC0CD-E4F8-47B2-BF4C-41157984D8E5}" type="datetimeFigureOut">
              <a:rPr lang="de-DE"/>
              <a:pPr>
                <a:defRPr/>
              </a:pPr>
              <a:t>07.08.2015</a:t>
            </a:fld>
            <a:endParaRPr lang="de-DE"/>
          </a:p>
        </p:txBody>
      </p:sp>
      <p:sp>
        <p:nvSpPr>
          <p:cNvPr id="3" name="Fußzeilenplatzhalter 4"/>
          <p:cNvSpPr>
            <a:spLocks noGrp="1"/>
          </p:cNvSpPr>
          <p:nvPr>
            <p:ph type="ftr" sz="quarter" idx="11"/>
          </p:nvPr>
        </p:nvSpPr>
        <p:spPr/>
        <p:txBody>
          <a:bodyPr/>
          <a:lstStyle>
            <a:lvl1pPr>
              <a:defRPr/>
            </a:lvl1pPr>
          </a:lstStyle>
          <a:p>
            <a:pPr>
              <a:defRPr/>
            </a:pPr>
            <a:endParaRPr lang="de-DE"/>
          </a:p>
        </p:txBody>
      </p:sp>
      <p:sp>
        <p:nvSpPr>
          <p:cNvPr id="4" name="Foliennummernplatzhalter 5"/>
          <p:cNvSpPr>
            <a:spLocks noGrp="1"/>
          </p:cNvSpPr>
          <p:nvPr>
            <p:ph type="sldNum" sz="quarter" idx="12"/>
          </p:nvPr>
        </p:nvSpPr>
        <p:spPr/>
        <p:txBody>
          <a:bodyPr/>
          <a:lstStyle>
            <a:lvl1pPr>
              <a:defRPr/>
            </a:lvl1pPr>
          </a:lstStyle>
          <a:p>
            <a:pPr>
              <a:defRPr/>
            </a:pPr>
            <a:fld id="{04F18BD3-BB46-430F-86FE-6A341D3F3482}" type="slidenum">
              <a:rPr lang="de-DE"/>
              <a:pPr>
                <a:defRPr/>
              </a:pPr>
              <a:t>‹#›</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954316" y="1827821"/>
            <a:ext cx="2511197" cy="697361"/>
          </a:xfrm>
        </p:spPr>
        <p:txBody>
          <a:bodyPr anchor="b"/>
          <a:lstStyle>
            <a:lvl1pPr algn="l">
              <a:defRPr sz="2000" b="0"/>
            </a:lvl1pPr>
          </a:lstStyle>
          <a:p>
            <a:r>
              <a:rPr lang="de-DE" smtClean="0"/>
              <a:t>Mastertitelformat bearbeiten</a:t>
            </a:r>
            <a:endParaRPr lang="de-DE" dirty="0"/>
          </a:p>
        </p:txBody>
      </p:sp>
      <p:sp>
        <p:nvSpPr>
          <p:cNvPr id="3" name="Inhaltsplatzhalter 2"/>
          <p:cNvSpPr>
            <a:spLocks noGrp="1"/>
          </p:cNvSpPr>
          <p:nvPr>
            <p:ph idx="1"/>
          </p:nvPr>
        </p:nvSpPr>
        <p:spPr>
          <a:xfrm>
            <a:off x="3575050" y="1827821"/>
            <a:ext cx="4683455" cy="4298342"/>
          </a:xfrm>
        </p:spPr>
        <p:txBody>
          <a:bodyPr/>
          <a:lstStyle>
            <a:lvl1pPr>
              <a:defRPr sz="2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Textplatzhalter 3"/>
          <p:cNvSpPr>
            <a:spLocks noGrp="1"/>
          </p:cNvSpPr>
          <p:nvPr>
            <p:ph type="body" sz="half" idx="2"/>
          </p:nvPr>
        </p:nvSpPr>
        <p:spPr>
          <a:xfrm>
            <a:off x="954316" y="2525183"/>
            <a:ext cx="2511197" cy="3600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3"/>
          <p:cNvSpPr>
            <a:spLocks noGrp="1"/>
          </p:cNvSpPr>
          <p:nvPr>
            <p:ph type="dt" sz="half" idx="10"/>
          </p:nvPr>
        </p:nvSpPr>
        <p:spPr/>
        <p:txBody>
          <a:bodyPr/>
          <a:lstStyle>
            <a:lvl1pPr>
              <a:defRPr/>
            </a:lvl1pPr>
          </a:lstStyle>
          <a:p>
            <a:pPr>
              <a:defRPr/>
            </a:pPr>
            <a:fld id="{3E2C50FA-32DA-4FF2-8A26-D2CCCD7553BE}" type="datetimeFigureOut">
              <a:rPr lang="de-DE"/>
              <a:pPr>
                <a:defRPr/>
              </a:pPr>
              <a:t>07.08.2015</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EB6919C9-1306-49AC-94AB-2D934D73FEE0}" type="slidenum">
              <a:rPr lang="de-DE"/>
              <a:pPr>
                <a:defRPr/>
              </a:pPr>
              <a:t>‹#›</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0"/>
            </a:lvl1pPr>
          </a:lstStyle>
          <a:p>
            <a:r>
              <a:rPr lang="de-DE" smtClean="0"/>
              <a:t>Mastertitelformat bearbeiten</a:t>
            </a:r>
            <a:endParaRPr lang="de-DE" dirty="0"/>
          </a:p>
        </p:txBody>
      </p:sp>
      <p:sp>
        <p:nvSpPr>
          <p:cNvPr id="3" name="Bildplatzhalter 2"/>
          <p:cNvSpPr>
            <a:spLocks noGrp="1"/>
          </p:cNvSpPr>
          <p:nvPr>
            <p:ph type="pic" idx="1"/>
          </p:nvPr>
        </p:nvSpPr>
        <p:spPr>
          <a:xfrm>
            <a:off x="1792288" y="1930589"/>
            <a:ext cx="5486400" cy="2796985"/>
          </a:xfrm>
        </p:spPr>
        <p:txBody>
          <a:bodyPr rtlCol="0">
            <a:normAutofit/>
          </a:bodyPr>
          <a:lstStyle>
            <a:lvl1pPr marL="0" indent="0">
              <a:buNone/>
              <a:defRPr sz="2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smtClean="0"/>
              <a:t>Bild auf Platzhalter ziehen oder durch Klicken auf Symbol hinzufügen</a:t>
            </a:r>
            <a:endParaRPr lang="de-DE" noProof="0" dirty="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3"/>
          <p:cNvSpPr>
            <a:spLocks noGrp="1"/>
          </p:cNvSpPr>
          <p:nvPr>
            <p:ph type="dt" sz="half" idx="10"/>
          </p:nvPr>
        </p:nvSpPr>
        <p:spPr/>
        <p:txBody>
          <a:bodyPr/>
          <a:lstStyle>
            <a:lvl1pPr>
              <a:defRPr/>
            </a:lvl1pPr>
          </a:lstStyle>
          <a:p>
            <a:pPr>
              <a:defRPr/>
            </a:pPr>
            <a:fld id="{DB2E5EA4-023B-4ED2-92A6-5C494CF2C6DA}" type="datetimeFigureOut">
              <a:rPr lang="de-DE"/>
              <a:pPr>
                <a:defRPr/>
              </a:pPr>
              <a:t>07.08.2015</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EDA92EBC-C1A2-4C6A-96B6-8EEC84E34E3A}" type="slidenum">
              <a:rPr lang="de-DE"/>
              <a:pPr>
                <a:defRPr/>
              </a:pPr>
              <a:t>‹#›</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4098" name="Titelplatzhalter 1"/>
          <p:cNvSpPr>
            <a:spLocks noGrp="1"/>
          </p:cNvSpPr>
          <p:nvPr>
            <p:ph type="title"/>
          </p:nvPr>
        </p:nvSpPr>
        <p:spPr bwMode="auto">
          <a:xfrm>
            <a:off x="792163" y="1239838"/>
            <a:ext cx="7532687" cy="360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smtClean="0"/>
              <a:t>Mastertitelformat bearbeiten</a:t>
            </a:r>
          </a:p>
        </p:txBody>
      </p:sp>
      <p:sp>
        <p:nvSpPr>
          <p:cNvPr id="4099" name="Textplatzhalter 2"/>
          <p:cNvSpPr>
            <a:spLocks noGrp="1"/>
          </p:cNvSpPr>
          <p:nvPr>
            <p:ph type="body" idx="1"/>
          </p:nvPr>
        </p:nvSpPr>
        <p:spPr bwMode="auto">
          <a:xfrm>
            <a:off x="792163" y="1952625"/>
            <a:ext cx="7561262" cy="16017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fld id="{623830D3-05DA-45B2-992C-5BC2204B2190}" type="datetimeFigureOut">
              <a:rPr lang="de-DE"/>
              <a:pPr>
                <a:defRPr/>
              </a:pPr>
              <a:t>07.08.2015</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6C9CFC59-1FB1-4AB9-A629-94832CC6F9ED}" type="slidenum">
              <a:rPr lang="de-DE"/>
              <a:pPr>
                <a:defRPr/>
              </a:pPr>
              <a:t>‹#›</a:t>
            </a:fld>
            <a:endParaRPr lang="de-DE"/>
          </a:p>
        </p:txBody>
      </p:sp>
      <p:pic>
        <p:nvPicPr>
          <p:cNvPr id="4103" name="Picture 7" descr="EU logo"/>
          <p:cNvPicPr>
            <a:picLocks noChangeAspect="1" noChangeArrowheads="1"/>
          </p:cNvPicPr>
          <p:nvPr/>
        </p:nvPicPr>
        <p:blipFill>
          <a:blip r:embed="rId15"/>
          <a:srcRect/>
          <a:stretch>
            <a:fillRect/>
          </a:stretch>
        </p:blipFill>
        <p:spPr bwMode="auto">
          <a:xfrm>
            <a:off x="6399213" y="325438"/>
            <a:ext cx="1063625" cy="719137"/>
          </a:xfrm>
          <a:prstGeom prst="rect">
            <a:avLst/>
          </a:prstGeom>
          <a:noFill/>
          <a:ln w="9525">
            <a:noFill/>
            <a:miter lim="800000"/>
            <a:headEnd/>
            <a:tailEnd/>
          </a:ln>
        </p:spPr>
      </p:pic>
      <p:pic>
        <p:nvPicPr>
          <p:cNvPr id="4104" name="Picture 8" descr="FP7 logo"/>
          <p:cNvPicPr>
            <a:picLocks noChangeAspect="1" noChangeArrowheads="1"/>
          </p:cNvPicPr>
          <p:nvPr/>
        </p:nvPicPr>
        <p:blipFill>
          <a:blip r:embed="rId16"/>
          <a:srcRect/>
          <a:stretch>
            <a:fillRect/>
          </a:stretch>
        </p:blipFill>
        <p:spPr bwMode="auto">
          <a:xfrm>
            <a:off x="4824413" y="317500"/>
            <a:ext cx="898525" cy="7191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457200" rtl="0" eaLnBrk="0" fontAlgn="base" hangingPunct="0">
        <a:spcBef>
          <a:spcPct val="0"/>
        </a:spcBef>
        <a:spcAft>
          <a:spcPct val="0"/>
        </a:spcAft>
        <a:defRPr sz="1600" b="1" kern="1200">
          <a:solidFill>
            <a:srgbClr val="FF0000"/>
          </a:solidFill>
          <a:latin typeface="Verdana"/>
          <a:ea typeface="ＭＳ Ｐゴシック" charset="0"/>
          <a:cs typeface="Verdana"/>
        </a:defRPr>
      </a:lvl1pPr>
      <a:lvl2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2pPr>
      <a:lvl3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3pPr>
      <a:lvl4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4pPr>
      <a:lvl5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defRPr sz="2200" kern="1200">
          <a:solidFill>
            <a:schemeClr val="tx2"/>
          </a:solidFill>
          <a:latin typeface="Verdana"/>
          <a:ea typeface="ＭＳ Ｐゴシック" charset="0"/>
          <a:cs typeface="Verdana"/>
        </a:defRPr>
      </a:lvl1pPr>
      <a:lvl2pPr marL="742950" indent="-285750" algn="l" defTabSz="457200" rtl="0" eaLnBrk="0" fontAlgn="base" hangingPunct="0">
        <a:spcBef>
          <a:spcPct val="20000"/>
        </a:spcBef>
        <a:spcAft>
          <a:spcPct val="0"/>
        </a:spcAft>
        <a:buFont typeface="Arial" pitchFamily="34" charset="0"/>
        <a:buChar char="–"/>
        <a:defRPr sz="1600" kern="1200">
          <a:solidFill>
            <a:schemeClr val="tx1"/>
          </a:solidFill>
          <a:latin typeface="Verdana"/>
          <a:ea typeface="ＭＳ Ｐゴシック" charset="0"/>
          <a:cs typeface="Verdana"/>
        </a:defRPr>
      </a:lvl2pPr>
      <a:lvl3pPr marL="1143000" indent="-228600" algn="l" defTabSz="457200" rtl="0" eaLnBrk="0" fontAlgn="base" hangingPunct="0">
        <a:spcBef>
          <a:spcPct val="20000"/>
        </a:spcBef>
        <a:spcAft>
          <a:spcPct val="0"/>
        </a:spcAft>
        <a:buFont typeface="Arial" pitchFamily="34" charset="0"/>
        <a:buChar char="•"/>
        <a:defRPr sz="1600" kern="1200">
          <a:solidFill>
            <a:schemeClr val="tx1"/>
          </a:solidFill>
          <a:latin typeface="Verdana"/>
          <a:ea typeface="ＭＳ Ｐゴシック" charset="0"/>
          <a:cs typeface="Verdana"/>
        </a:defRPr>
      </a:lvl3pPr>
      <a:lvl4pPr marL="1600200" indent="-228600" algn="l" defTabSz="457200" rtl="0" eaLnBrk="0" fontAlgn="base" hangingPunct="0">
        <a:spcBef>
          <a:spcPct val="20000"/>
        </a:spcBef>
        <a:spcAft>
          <a:spcPct val="0"/>
        </a:spcAft>
        <a:buFont typeface="Arial" pitchFamily="34" charset="0"/>
        <a:buChar char="–"/>
        <a:defRPr sz="1600" kern="1200">
          <a:solidFill>
            <a:schemeClr val="tx1"/>
          </a:solidFill>
          <a:latin typeface="Verdana"/>
          <a:ea typeface="ＭＳ Ｐゴシック" charset="0"/>
          <a:cs typeface="Verdana"/>
        </a:defRPr>
      </a:lvl4pPr>
      <a:lvl5pPr marL="2057400" indent="-228600" algn="l" defTabSz="457200" rtl="0" eaLnBrk="0" fontAlgn="base" hangingPunct="0">
        <a:spcBef>
          <a:spcPct val="20000"/>
        </a:spcBef>
        <a:spcAft>
          <a:spcPct val="0"/>
        </a:spcAft>
        <a:buFont typeface="Arial" pitchFamily="34" charset="0"/>
        <a:buChar char="»"/>
        <a:defRPr sz="1600" kern="1200">
          <a:solidFill>
            <a:schemeClr val="tx1"/>
          </a:solidFill>
          <a:latin typeface="Verdana"/>
          <a:ea typeface="ＭＳ Ｐゴシック" charset="0"/>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2" name="Titel 1"/>
          <p:cNvSpPr>
            <a:spLocks noGrp="1"/>
          </p:cNvSpPr>
          <p:nvPr>
            <p:ph type="ctrTitle"/>
          </p:nvPr>
        </p:nvSpPr>
        <p:spPr>
          <a:xfrm>
            <a:off x="543409" y="1611142"/>
            <a:ext cx="8032750" cy="1084755"/>
          </a:xfrm>
        </p:spPr>
        <p:txBody>
          <a:bodyPr/>
          <a:lstStyle/>
          <a:p>
            <a:pPr algn="ctr" eaLnBrk="1" hangingPunct="1"/>
            <a:r>
              <a:rPr lang="en-GB" sz="3200" dirty="0" smtClean="0">
                <a:solidFill>
                  <a:schemeClr val="bg1"/>
                </a:solidFill>
                <a:latin typeface="Verdana" pitchFamily="34" charset="0"/>
                <a:ea typeface="ＭＳ Ｐゴシック" pitchFamily="34" charset="-128"/>
                <a:cs typeface="Verdana" pitchFamily="34" charset="0"/>
              </a:rPr>
              <a:t/>
            </a:r>
            <a:br>
              <a:rPr lang="en-GB" sz="3200" dirty="0" smtClean="0">
                <a:solidFill>
                  <a:schemeClr val="bg1"/>
                </a:solidFill>
                <a:latin typeface="Verdana" pitchFamily="34" charset="0"/>
                <a:ea typeface="ＭＳ Ｐゴシック" pitchFamily="34" charset="-128"/>
                <a:cs typeface="Verdana" pitchFamily="34" charset="0"/>
              </a:rPr>
            </a:br>
            <a:r>
              <a:rPr lang="en-GB" sz="3200" dirty="0" smtClean="0">
                <a:solidFill>
                  <a:schemeClr val="bg1"/>
                </a:solidFill>
                <a:latin typeface="Verdana" pitchFamily="34" charset="0"/>
                <a:ea typeface="ＭＳ Ｐゴシック" pitchFamily="34" charset="-128"/>
                <a:cs typeface="Verdana" pitchFamily="34" charset="0"/>
              </a:rPr>
              <a:t>Planning for Restoration success</a:t>
            </a:r>
            <a:endParaRPr lang="de-DE" sz="3200" dirty="0" smtClean="0">
              <a:solidFill>
                <a:schemeClr val="bg1"/>
              </a:solidFill>
              <a:latin typeface="Verdana" pitchFamily="34" charset="0"/>
              <a:ea typeface="ＭＳ Ｐゴシック" pitchFamily="34" charset="-128"/>
              <a:cs typeface="Verdana" pitchFamily="34" charset="0"/>
            </a:endParaRPr>
          </a:p>
        </p:txBody>
      </p:sp>
      <p:sp>
        <p:nvSpPr>
          <p:cNvPr id="7171" name="Subtitle 4"/>
          <p:cNvSpPr>
            <a:spLocks noGrp="1"/>
          </p:cNvSpPr>
          <p:nvPr>
            <p:ph type="subTitle" idx="1"/>
          </p:nvPr>
        </p:nvSpPr>
        <p:spPr>
          <a:xfrm>
            <a:off x="488950" y="3314071"/>
            <a:ext cx="8386763" cy="1348061"/>
          </a:xfrm>
        </p:spPr>
        <p:txBody>
          <a:bodyPr/>
          <a:lstStyle/>
          <a:p>
            <a:pPr>
              <a:defRPr/>
            </a:pPr>
            <a:r>
              <a:rPr lang="en-GB" sz="2400" b="1" cap="all" dirty="0" smtClean="0">
                <a:solidFill>
                  <a:schemeClr val="bg1"/>
                </a:solidFill>
                <a:latin typeface="Verdana" pitchFamily="34" charset="0"/>
                <a:ea typeface="Verdana" pitchFamily="34" charset="0"/>
                <a:cs typeface="Verdana" pitchFamily="34" charset="0"/>
              </a:rPr>
              <a:t>Ian G. </a:t>
            </a:r>
            <a:r>
              <a:rPr lang="en-GB" sz="2400" b="1" cap="all" dirty="0" err="1" smtClean="0">
                <a:solidFill>
                  <a:schemeClr val="bg1"/>
                </a:solidFill>
                <a:latin typeface="Verdana" pitchFamily="34" charset="0"/>
                <a:ea typeface="Verdana" pitchFamily="34" charset="0"/>
                <a:cs typeface="Verdana" pitchFamily="34" charset="0"/>
              </a:rPr>
              <a:t>Cowx</a:t>
            </a:r>
            <a:r>
              <a:rPr lang="en-GB" sz="2400" b="1" cap="all" dirty="0" smtClean="0">
                <a:solidFill>
                  <a:schemeClr val="bg1"/>
                </a:solidFill>
                <a:latin typeface="Verdana" pitchFamily="34" charset="0"/>
                <a:ea typeface="Verdana" pitchFamily="34" charset="0"/>
                <a:cs typeface="Verdana" pitchFamily="34" charset="0"/>
              </a:rPr>
              <a:t> and Natalie Angelopoulos </a:t>
            </a:r>
            <a:endParaRPr lang="en-GB" sz="2400" dirty="0" smtClean="0">
              <a:solidFill>
                <a:schemeClr val="bg1"/>
              </a:solidFill>
              <a:latin typeface="Verdana" pitchFamily="34" charset="0"/>
              <a:ea typeface="Verdana" pitchFamily="34" charset="0"/>
              <a:cs typeface="Verdana" pitchFamily="34" charset="0"/>
            </a:endParaRPr>
          </a:p>
          <a:p>
            <a:pPr>
              <a:defRPr/>
            </a:pPr>
            <a:r>
              <a:rPr lang="en-GB" sz="2400" b="1" cap="all" dirty="0" smtClean="0">
                <a:solidFill>
                  <a:schemeClr val="bg1"/>
                </a:solidFill>
                <a:latin typeface="Verdana" pitchFamily="34" charset="0"/>
                <a:ea typeface="Verdana" pitchFamily="34" charset="0"/>
                <a:cs typeface="Verdana" pitchFamily="34" charset="0"/>
              </a:rPr>
              <a:t>HULL INTERNATIONAL FISHERIES INSTITUTE </a:t>
            </a:r>
          </a:p>
          <a:p>
            <a:pPr>
              <a:defRPr/>
            </a:pPr>
            <a:r>
              <a:rPr lang="en-GB" sz="2400" b="1" cap="all" dirty="0" smtClean="0">
                <a:solidFill>
                  <a:schemeClr val="bg1"/>
                </a:solidFill>
                <a:latin typeface="Verdana" pitchFamily="34" charset="0"/>
                <a:ea typeface="Verdana" pitchFamily="34" charset="0"/>
                <a:cs typeface="Verdana" pitchFamily="34" charset="0"/>
              </a:rPr>
              <a:t>UNIVERSITY OF HULL</a:t>
            </a:r>
          </a:p>
        </p:txBody>
      </p:sp>
      <p:pic>
        <p:nvPicPr>
          <p:cNvPr id="5124" name="Picture 3"/>
          <p:cNvPicPr>
            <a:picLocks noChangeAspect="1" noChangeArrowheads="1"/>
          </p:cNvPicPr>
          <p:nvPr/>
        </p:nvPicPr>
        <p:blipFill>
          <a:blip r:embed="rId4"/>
          <a:srcRect/>
          <a:stretch>
            <a:fillRect/>
          </a:stretch>
        </p:blipFill>
        <p:spPr bwMode="auto">
          <a:xfrm>
            <a:off x="488950" y="5685751"/>
            <a:ext cx="1694355" cy="826173"/>
          </a:xfrm>
          <a:prstGeom prst="rect">
            <a:avLst/>
          </a:prstGeom>
          <a:noFill/>
          <a:ln w="9525">
            <a:noFill/>
            <a:miter lim="800000"/>
            <a:headEnd/>
            <a:tailEnd/>
          </a:ln>
        </p:spPr>
      </p:pic>
      <p:pic>
        <p:nvPicPr>
          <p:cNvPr id="5125" name="Picture 1"/>
          <p:cNvPicPr>
            <a:picLocks noChangeAspect="1" noChangeArrowheads="1"/>
          </p:cNvPicPr>
          <p:nvPr/>
        </p:nvPicPr>
        <p:blipFill>
          <a:blip r:embed="rId5"/>
          <a:srcRect/>
          <a:stretch>
            <a:fillRect/>
          </a:stretch>
        </p:blipFill>
        <p:spPr bwMode="auto">
          <a:xfrm>
            <a:off x="5718175" y="5864225"/>
            <a:ext cx="3157538" cy="647700"/>
          </a:xfrm>
          <a:prstGeom prst="rect">
            <a:avLst/>
          </a:prstGeom>
          <a:noFill/>
          <a:ln w="9525">
            <a:noFill/>
            <a:miter lim="800000"/>
            <a:headEnd/>
            <a:tailEnd/>
          </a:ln>
        </p:spPr>
      </p:pic>
      <p:sp>
        <p:nvSpPr>
          <p:cNvPr id="6" name="Rectangle 5"/>
          <p:cNvSpPr/>
          <p:nvPr/>
        </p:nvSpPr>
        <p:spPr>
          <a:xfrm>
            <a:off x="2183305" y="4803200"/>
            <a:ext cx="5015797" cy="584775"/>
          </a:xfrm>
          <a:prstGeom prst="rect">
            <a:avLst/>
          </a:prstGeom>
        </p:spPr>
        <p:txBody>
          <a:bodyPr wrap="none">
            <a:spAutoFit/>
          </a:bodyPr>
          <a:lstStyle/>
          <a:p>
            <a:r>
              <a:rPr lang="en-GB" sz="3200" dirty="0" smtClean="0">
                <a:solidFill>
                  <a:schemeClr val="bg1"/>
                </a:solidFill>
              </a:rPr>
              <a:t>http://www.reformrivers.eu/</a:t>
            </a:r>
            <a:endParaRPr lang="en-GB" sz="32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580072" y="2056454"/>
            <a:ext cx="7960324" cy="3970318"/>
          </a:xfrm>
          <a:prstGeom prst="rect">
            <a:avLst/>
          </a:prstGeom>
          <a:solidFill>
            <a:srgbClr val="FFFF99"/>
          </a:solidFill>
          <a:ln w="9525">
            <a:solidFill>
              <a:schemeClr val="tx1"/>
            </a:solidFill>
            <a:miter lim="800000"/>
            <a:headEnd/>
            <a:tailEnd/>
          </a:ln>
        </p:spPr>
        <p:txBody>
          <a:bodyPr wrap="square">
            <a:spAutoFit/>
          </a:bodyPr>
          <a:lstStyle/>
          <a:p>
            <a:pPr marL="268288" indent="-268288">
              <a:spcBef>
                <a:spcPct val="50000"/>
              </a:spcBef>
              <a:buFont typeface="Arial" charset="0"/>
              <a:buChar char="•"/>
            </a:pPr>
            <a:r>
              <a:rPr lang="en-GB" sz="2400" dirty="0"/>
              <a:t>Need to capture risks and </a:t>
            </a:r>
            <a:r>
              <a:rPr lang="en-GB" sz="2400" dirty="0" smtClean="0"/>
              <a:t>uncertainties</a:t>
            </a:r>
            <a:endParaRPr lang="en-GB" sz="2400" dirty="0"/>
          </a:p>
          <a:p>
            <a:pPr marL="268288" indent="-268288">
              <a:spcBef>
                <a:spcPct val="50000"/>
              </a:spcBef>
              <a:buFont typeface="Arial" charset="0"/>
              <a:buChar char="•"/>
            </a:pPr>
            <a:r>
              <a:rPr lang="en-GB" sz="2400" dirty="0"/>
              <a:t>Need to consider </a:t>
            </a:r>
            <a:r>
              <a:rPr lang="en-GB" sz="2400" dirty="0" smtClean="0"/>
              <a:t>effectiveness </a:t>
            </a:r>
            <a:r>
              <a:rPr lang="en-GB" sz="2400" dirty="0"/>
              <a:t>in different river </a:t>
            </a:r>
            <a:r>
              <a:rPr lang="en-GB" sz="2400" dirty="0" smtClean="0"/>
              <a:t>styles</a:t>
            </a:r>
            <a:endParaRPr lang="en-GB" sz="2400" dirty="0"/>
          </a:p>
          <a:p>
            <a:pPr marL="268288" indent="-268288">
              <a:spcBef>
                <a:spcPct val="50000"/>
              </a:spcBef>
              <a:buFont typeface="Arial" charset="0"/>
              <a:buChar char="•"/>
            </a:pPr>
            <a:r>
              <a:rPr lang="en-GB" sz="2400" dirty="0"/>
              <a:t> Need to recognise biological responses have long timescales</a:t>
            </a:r>
          </a:p>
          <a:p>
            <a:pPr marL="268288" indent="-268288">
              <a:spcBef>
                <a:spcPct val="50000"/>
              </a:spcBef>
              <a:buFont typeface="Arial" charset="0"/>
              <a:buChar char="•"/>
            </a:pPr>
            <a:r>
              <a:rPr lang="en-GB" sz="2400" dirty="0"/>
              <a:t>Need tool that accounts for social ecological coupling </a:t>
            </a:r>
            <a:r>
              <a:rPr lang="en-GB" sz="2400" dirty="0" smtClean="0"/>
              <a:t>ecosystem </a:t>
            </a:r>
            <a:r>
              <a:rPr lang="en-GB" sz="2400" dirty="0"/>
              <a:t>services</a:t>
            </a:r>
            <a:r>
              <a:rPr lang="en-GB" sz="2400" dirty="0" smtClean="0"/>
              <a:t>)</a:t>
            </a:r>
          </a:p>
          <a:p>
            <a:pPr marL="268288" indent="-268288">
              <a:spcBef>
                <a:spcPct val="50000"/>
              </a:spcBef>
              <a:buFont typeface="Arial" charset="0"/>
              <a:buChar char="•"/>
            </a:pPr>
            <a:r>
              <a:rPr lang="en-GB" sz="2400" dirty="0" smtClean="0"/>
              <a:t>Need to explore synergies between sectors</a:t>
            </a:r>
            <a:endParaRPr lang="en-GB" sz="2400" dirty="0"/>
          </a:p>
          <a:p>
            <a:pPr marL="268288" indent="-268288">
              <a:spcBef>
                <a:spcPct val="50000"/>
              </a:spcBef>
              <a:buFont typeface="Arial" charset="0"/>
              <a:buChar char="•"/>
            </a:pPr>
            <a:r>
              <a:rPr lang="en-GB" sz="2400" dirty="0"/>
              <a:t> </a:t>
            </a:r>
            <a:r>
              <a:rPr lang="en-GB" sz="2400" dirty="0">
                <a:solidFill>
                  <a:srgbClr val="C00000"/>
                </a:solidFill>
              </a:rPr>
              <a:t>REQUIRE TOOL FOR </a:t>
            </a:r>
            <a:r>
              <a:rPr lang="en-GB" sz="2400" b="1" dirty="0">
                <a:solidFill>
                  <a:srgbClr val="C00000"/>
                </a:solidFill>
              </a:rPr>
              <a:t>MANAGING EXPECTATIONS </a:t>
            </a:r>
            <a:r>
              <a:rPr lang="en-GB" sz="2400" dirty="0">
                <a:solidFill>
                  <a:srgbClr val="C00000"/>
                </a:solidFill>
              </a:rPr>
              <a:t>AND DESCRIBING MILESTONES AND INCLUDE TIMESCALES</a:t>
            </a:r>
            <a:endParaRPr lang="en-US" sz="2400" dirty="0">
              <a:solidFill>
                <a:srgbClr val="C00000"/>
              </a:solidFill>
            </a:endParaRPr>
          </a:p>
        </p:txBody>
      </p:sp>
      <p:sp>
        <p:nvSpPr>
          <p:cNvPr id="5" name="Rectangle 2"/>
          <p:cNvSpPr>
            <a:spLocks noGrp="1" noChangeArrowheads="1"/>
          </p:cNvSpPr>
          <p:nvPr>
            <p:ph type="title"/>
          </p:nvPr>
        </p:nvSpPr>
        <p:spPr>
          <a:xfrm>
            <a:off x="792163" y="1239838"/>
            <a:ext cx="7532687" cy="360362"/>
          </a:xfrm>
        </p:spPr>
        <p:txBody>
          <a:bodyPr/>
          <a:lstStyle/>
          <a:p>
            <a:pPr eaLnBrk="1" hangingPunct="1"/>
            <a:r>
              <a:rPr lang="nl-NL" sz="2000" dirty="0" smtClean="0">
                <a:latin typeface="Verdana" pitchFamily="34" charset="0"/>
                <a:ea typeface="ＭＳ Ｐゴシック" pitchFamily="34" charset="-128"/>
                <a:cs typeface="Verdana" pitchFamily="34" charset="0"/>
              </a:rPr>
              <a:t>Restoration Planning Approach</a:t>
            </a:r>
            <a:endParaRPr lang="en-US" sz="2000" dirty="0" smtClean="0">
              <a:latin typeface="Verdana" pitchFamily="34" charset="0"/>
              <a:ea typeface="ＭＳ Ｐゴシック" pitchFamily="34" charset="-128"/>
              <a:cs typeface="Verdana" pitchFamily="34" charset="0"/>
            </a:endParaRPr>
          </a:p>
        </p:txBody>
      </p:sp>
    </p:spTree>
    <p:extLst>
      <p:ext uri="{BB962C8B-B14F-4D97-AF65-F5344CB8AC3E}">
        <p14:creationId xmlns:p14="http://schemas.microsoft.com/office/powerpoint/2010/main" val="213623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nl-NL" sz="2000" dirty="0" smtClean="0">
                <a:latin typeface="Verdana" pitchFamily="34" charset="0"/>
                <a:ea typeface="ＭＳ Ｐゴシック" pitchFamily="34" charset="-128"/>
                <a:cs typeface="Verdana" pitchFamily="34" charset="0"/>
              </a:rPr>
              <a:t>Programme of measures</a:t>
            </a:r>
            <a:endParaRPr lang="en-US" sz="2000" dirty="0" smtClean="0">
              <a:latin typeface="Verdana" pitchFamily="34" charset="0"/>
              <a:ea typeface="ＭＳ Ｐゴシック" pitchFamily="34" charset="-128"/>
              <a:cs typeface="Verdana" pitchFamily="34" charset="0"/>
            </a:endParaRPr>
          </a:p>
        </p:txBody>
      </p:sp>
      <p:sp>
        <p:nvSpPr>
          <p:cNvPr id="26627" name="Rectangle 3"/>
          <p:cNvSpPr>
            <a:spLocks noGrp="1" noChangeArrowheads="1"/>
          </p:cNvSpPr>
          <p:nvPr>
            <p:ph type="body" idx="1"/>
          </p:nvPr>
        </p:nvSpPr>
        <p:spPr>
          <a:xfrm>
            <a:off x="441325" y="1663700"/>
            <a:ext cx="8129588" cy="5102225"/>
          </a:xfrm>
          <a:noFill/>
        </p:spPr>
        <p:txBody>
          <a:bodyPr/>
          <a:lstStyle/>
          <a:p>
            <a:pPr eaLnBrk="1" hangingPunct="1">
              <a:lnSpc>
                <a:spcPct val="90000"/>
              </a:lnSpc>
              <a:spcBef>
                <a:spcPct val="40000"/>
              </a:spcBef>
              <a:buFontTx/>
              <a:buChar char="•"/>
            </a:pPr>
            <a:r>
              <a:rPr lang="en-GB" dirty="0" smtClean="0">
                <a:latin typeface="Verdana" pitchFamily="34" charset="0"/>
                <a:ea typeface="ＭＳ Ｐゴシック" pitchFamily="34" charset="-128"/>
                <a:cs typeface="Verdana" pitchFamily="34" charset="0"/>
              </a:rPr>
              <a:t>What is the way forward? </a:t>
            </a:r>
          </a:p>
          <a:p>
            <a:pPr eaLnBrk="1" hangingPunct="1">
              <a:lnSpc>
                <a:spcPct val="90000"/>
              </a:lnSpc>
              <a:spcBef>
                <a:spcPct val="40000"/>
              </a:spcBef>
              <a:buFontTx/>
              <a:buChar char="•"/>
            </a:pPr>
            <a:r>
              <a:rPr lang="en-GB" dirty="0" smtClean="0">
                <a:latin typeface="Verdana" pitchFamily="34" charset="0"/>
                <a:ea typeface="ＭＳ Ｐゴシック" pitchFamily="34" charset="-128"/>
                <a:cs typeface="Verdana" pitchFamily="34" charset="0"/>
              </a:rPr>
              <a:t>We cannot wait for a complete understanding of river ecosystem before we decide how to target improvement programmes.</a:t>
            </a:r>
          </a:p>
          <a:p>
            <a:pPr eaLnBrk="1" hangingPunct="1">
              <a:lnSpc>
                <a:spcPct val="90000"/>
              </a:lnSpc>
              <a:spcBef>
                <a:spcPct val="40000"/>
              </a:spcBef>
              <a:buFontTx/>
              <a:buChar char="•"/>
            </a:pPr>
            <a:r>
              <a:rPr lang="en-GB" dirty="0" smtClean="0">
                <a:latin typeface="Verdana" pitchFamily="34" charset="0"/>
                <a:ea typeface="ＭＳ Ｐゴシック" pitchFamily="34" charset="-128"/>
                <a:cs typeface="Verdana" pitchFamily="34" charset="0"/>
              </a:rPr>
              <a:t>Need some type of </a:t>
            </a:r>
            <a:r>
              <a:rPr lang="en-GB" dirty="0" smtClean="0">
                <a:solidFill>
                  <a:srgbClr val="FF0000"/>
                </a:solidFill>
                <a:latin typeface="Verdana" pitchFamily="34" charset="0"/>
                <a:ea typeface="ＭＳ Ｐゴシック" pitchFamily="34" charset="-128"/>
                <a:cs typeface="Verdana" pitchFamily="34" charset="0"/>
              </a:rPr>
              <a:t>benchmarking</a:t>
            </a:r>
            <a:r>
              <a:rPr lang="en-GB" dirty="0" smtClean="0">
                <a:latin typeface="Verdana" pitchFamily="34" charset="0"/>
                <a:ea typeface="ＭＳ Ｐゴシック" pitchFamily="34" charset="-128"/>
                <a:cs typeface="Verdana" pitchFamily="34" charset="0"/>
              </a:rPr>
              <a:t> to </a:t>
            </a:r>
            <a:r>
              <a:rPr lang="en-GB" dirty="0" smtClean="0">
                <a:solidFill>
                  <a:srgbClr val="FF0000"/>
                </a:solidFill>
                <a:latin typeface="Verdana" pitchFamily="34" charset="0"/>
                <a:ea typeface="ＭＳ Ｐゴシック" pitchFamily="34" charset="-128"/>
                <a:cs typeface="Verdana" pitchFamily="34" charset="0"/>
              </a:rPr>
              <a:t>define objectives </a:t>
            </a:r>
          </a:p>
          <a:p>
            <a:pPr eaLnBrk="1" hangingPunct="1">
              <a:lnSpc>
                <a:spcPct val="90000"/>
              </a:lnSpc>
              <a:spcBef>
                <a:spcPct val="40000"/>
              </a:spcBef>
              <a:buFontTx/>
              <a:buChar char="•"/>
            </a:pPr>
            <a:r>
              <a:rPr lang="en-GB" dirty="0" smtClean="0">
                <a:latin typeface="Verdana" pitchFamily="34" charset="0"/>
                <a:ea typeface="ＭＳ Ｐゴシック" pitchFamily="34" charset="-128"/>
                <a:cs typeface="Verdana" pitchFamily="34" charset="0"/>
              </a:rPr>
              <a:t>Benchmarking as a tool should be </a:t>
            </a:r>
            <a:r>
              <a:rPr lang="en-GB" dirty="0" smtClean="0">
                <a:solidFill>
                  <a:srgbClr val="FF0000"/>
                </a:solidFill>
                <a:latin typeface="Verdana" pitchFamily="34" charset="0"/>
                <a:ea typeface="ＭＳ Ｐゴシック" pitchFamily="34" charset="-128"/>
                <a:cs typeface="Verdana" pitchFamily="34" charset="0"/>
              </a:rPr>
              <a:t>feasible</a:t>
            </a:r>
            <a:r>
              <a:rPr lang="en-GB" dirty="0" smtClean="0">
                <a:latin typeface="Verdana" pitchFamily="34" charset="0"/>
                <a:ea typeface="ＭＳ Ｐゴシック" pitchFamily="34" charset="-128"/>
                <a:cs typeface="Verdana" pitchFamily="34" charset="0"/>
              </a:rPr>
              <a:t>, </a:t>
            </a:r>
            <a:r>
              <a:rPr lang="en-GB" dirty="0" smtClean="0">
                <a:solidFill>
                  <a:srgbClr val="FF0000"/>
                </a:solidFill>
                <a:latin typeface="Verdana" pitchFamily="34" charset="0"/>
                <a:ea typeface="ＭＳ Ｐゴシック" pitchFamily="34" charset="-128"/>
                <a:cs typeface="Verdana" pitchFamily="34" charset="0"/>
              </a:rPr>
              <a:t>practical</a:t>
            </a:r>
            <a:r>
              <a:rPr lang="en-GB" dirty="0" smtClean="0">
                <a:latin typeface="Verdana" pitchFamily="34" charset="0"/>
                <a:ea typeface="ＭＳ Ｐゴシック" pitchFamily="34" charset="-128"/>
                <a:cs typeface="Verdana" pitchFamily="34" charset="0"/>
              </a:rPr>
              <a:t> and </a:t>
            </a:r>
            <a:r>
              <a:rPr lang="en-GB" dirty="0" smtClean="0">
                <a:solidFill>
                  <a:srgbClr val="FF0000"/>
                </a:solidFill>
                <a:latin typeface="Verdana" pitchFamily="34" charset="0"/>
                <a:ea typeface="ＭＳ Ｐゴシック" pitchFamily="34" charset="-128"/>
                <a:cs typeface="Verdana" pitchFamily="34" charset="0"/>
              </a:rPr>
              <a:t>measureable</a:t>
            </a:r>
            <a:r>
              <a:rPr lang="en-GB" dirty="0" smtClean="0">
                <a:latin typeface="Verdana" pitchFamily="34" charset="0"/>
                <a:ea typeface="ＭＳ Ｐゴシック" pitchFamily="34" charset="-128"/>
                <a:cs typeface="Verdana" pitchFamily="34" charset="0"/>
              </a:rPr>
              <a:t>; the latter especially to help guide future decision support tools. </a:t>
            </a:r>
          </a:p>
          <a:p>
            <a:pPr eaLnBrk="1" hangingPunct="1">
              <a:lnSpc>
                <a:spcPct val="90000"/>
              </a:lnSpc>
              <a:spcBef>
                <a:spcPct val="40000"/>
              </a:spcBef>
              <a:buFontTx/>
              <a:buChar char="•"/>
            </a:pPr>
            <a:r>
              <a:rPr lang="en-GB" dirty="0" smtClean="0">
                <a:latin typeface="Verdana" pitchFamily="34" charset="0"/>
                <a:ea typeface="ＭＳ Ｐゴシック" pitchFamily="34" charset="-128"/>
                <a:cs typeface="Verdana" pitchFamily="34" charset="0"/>
              </a:rPr>
              <a:t>Questions need to be answered on what needs to be restored, why and how? </a:t>
            </a:r>
          </a:p>
          <a:p>
            <a:pPr eaLnBrk="1" hangingPunct="1">
              <a:lnSpc>
                <a:spcPct val="90000"/>
              </a:lnSpc>
              <a:spcBef>
                <a:spcPct val="40000"/>
              </a:spcBef>
              <a:buFontTx/>
              <a:buChar char="•"/>
            </a:pPr>
            <a:r>
              <a:rPr lang="en-GB" dirty="0" smtClean="0">
                <a:latin typeface="Verdana" pitchFamily="34" charset="0"/>
                <a:ea typeface="ＭＳ Ｐゴシック" pitchFamily="34" charset="-128"/>
                <a:cs typeface="Verdana" pitchFamily="34" charset="0"/>
              </a:rPr>
              <a:t>This must be coupled within </a:t>
            </a:r>
            <a:r>
              <a:rPr lang="en-GB" dirty="0" smtClean="0">
                <a:solidFill>
                  <a:srgbClr val="FF0000"/>
                </a:solidFill>
                <a:latin typeface="Verdana" pitchFamily="34" charset="0"/>
                <a:ea typeface="ＭＳ Ｐゴシック" pitchFamily="34" charset="-128"/>
                <a:cs typeface="Verdana" pitchFamily="34" charset="0"/>
              </a:rPr>
              <a:t>a social and economic framework</a:t>
            </a:r>
            <a:r>
              <a:rPr lang="en-GB" dirty="0" smtClean="0">
                <a:latin typeface="Verdana" pitchFamily="34" charset="0"/>
                <a:ea typeface="ＭＳ Ｐゴシック" pitchFamily="34" charset="-128"/>
                <a:cs typeface="Verdana" pitchFamily="34" charset="0"/>
              </a:rPr>
              <a:t> to meet societal needs and aspirations to address stakeholder/user interactions and conflicts.</a:t>
            </a:r>
            <a:r>
              <a:rPr lang="en-US" dirty="0" smtClean="0">
                <a:latin typeface="Verdana" pitchFamily="34" charset="0"/>
                <a:ea typeface="ＭＳ Ｐゴシック" pitchFamily="34" charset="-128"/>
                <a:cs typeface="Verdana" pitchFamily="34" charset="0"/>
              </a:rPr>
              <a:t> </a:t>
            </a:r>
          </a:p>
          <a:p>
            <a:pPr eaLnBrk="1" hangingPunct="1">
              <a:lnSpc>
                <a:spcPct val="90000"/>
              </a:lnSpc>
              <a:buFontTx/>
              <a:buChar char="•"/>
            </a:pPr>
            <a:endParaRPr lang="en-US" dirty="0" smtClean="0">
              <a:latin typeface="Verdana" pitchFamily="34" charset="0"/>
              <a:ea typeface="ＭＳ Ｐゴシック" pitchFamily="34" charset="-128"/>
              <a:cs typeface="Verdana"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5" name="Slide Number Placeholder 3"/>
          <p:cNvSpPr>
            <a:spLocks noGrp="1"/>
          </p:cNvSpPr>
          <p:nvPr>
            <p:ph type="sldNum" sz="quarter" idx="12"/>
          </p:nvPr>
        </p:nvSpPr>
        <p:spPr bwMode="auto">
          <a:xfrm>
            <a:off x="457200" y="6356350"/>
            <a:ext cx="2133600" cy="365125"/>
          </a:xfrm>
          <a:noFill/>
          <a:ln>
            <a:miter lim="800000"/>
            <a:headEnd/>
            <a:tailEnd/>
          </a:ln>
        </p:spPr>
        <p:txBody>
          <a:bodyPr/>
          <a:lstStyle/>
          <a:p>
            <a:pPr algn="l"/>
            <a:fld id="{1D76779F-FE4F-4F17-8EB7-7B14809DB2AA}" type="slidenum">
              <a:rPr lang="de-DE" smtClean="0"/>
              <a:pPr algn="l"/>
              <a:t>12</a:t>
            </a:fld>
            <a:endParaRPr lang="de-DE" smtClean="0"/>
          </a:p>
        </p:txBody>
      </p:sp>
      <p:sp>
        <p:nvSpPr>
          <p:cNvPr id="3076" name="Rectangle 2"/>
          <p:cNvSpPr>
            <a:spLocks noChangeArrowheads="1"/>
          </p:cNvSpPr>
          <p:nvPr/>
        </p:nvSpPr>
        <p:spPr bwMode="auto">
          <a:xfrm>
            <a:off x="6372225" y="2205038"/>
            <a:ext cx="2447925" cy="1655762"/>
          </a:xfrm>
          <a:prstGeom prst="rect">
            <a:avLst/>
          </a:prstGeom>
          <a:solidFill>
            <a:srgbClr val="003366"/>
          </a:solidFill>
          <a:ln w="9525">
            <a:solidFill>
              <a:schemeClr val="tx1"/>
            </a:solidFill>
            <a:miter lim="800000"/>
            <a:headEnd/>
            <a:tailEnd/>
          </a:ln>
        </p:spPr>
        <p:txBody>
          <a:bodyPr wrap="none" anchor="ctr"/>
          <a:lstStyle/>
          <a:p>
            <a:endParaRPr lang="en-GB"/>
          </a:p>
        </p:txBody>
      </p:sp>
      <p:sp>
        <p:nvSpPr>
          <p:cNvPr id="3077" name="Rectangle 3"/>
          <p:cNvSpPr>
            <a:spLocks noGrp="1" noChangeArrowheads="1"/>
          </p:cNvSpPr>
          <p:nvPr>
            <p:ph type="title"/>
          </p:nvPr>
        </p:nvSpPr>
        <p:spPr>
          <a:xfrm>
            <a:off x="307975" y="1265238"/>
            <a:ext cx="5592763" cy="436562"/>
          </a:xfrm>
        </p:spPr>
        <p:txBody>
          <a:bodyPr anchor="t"/>
          <a:lstStyle/>
          <a:p>
            <a:pPr eaLnBrk="1" hangingPunct="1"/>
            <a:r>
              <a:rPr lang="en-GB" sz="1800" smtClean="0">
                <a:latin typeface="Verdana" pitchFamily="34" charset="0"/>
                <a:ea typeface="ＭＳ Ｐゴシック" pitchFamily="34" charset="-128"/>
                <a:cs typeface="Verdana" pitchFamily="34" charset="0"/>
              </a:rPr>
              <a:t>Developing benchmarking conditions</a:t>
            </a:r>
          </a:p>
        </p:txBody>
      </p:sp>
      <p:sp>
        <p:nvSpPr>
          <p:cNvPr id="3078" name="Text Box 4"/>
          <p:cNvSpPr txBox="1">
            <a:spLocks noChangeArrowheads="1"/>
          </p:cNvSpPr>
          <p:nvPr/>
        </p:nvSpPr>
        <p:spPr bwMode="auto">
          <a:xfrm>
            <a:off x="485775" y="1773238"/>
            <a:ext cx="2324100" cy="461962"/>
          </a:xfrm>
          <a:prstGeom prst="rect">
            <a:avLst/>
          </a:prstGeom>
          <a:noFill/>
          <a:ln w="3175">
            <a:noFill/>
            <a:prstDash val="sysDot"/>
            <a:miter lim="800000"/>
            <a:headEnd/>
            <a:tailEnd/>
          </a:ln>
        </p:spPr>
        <p:txBody>
          <a:bodyPr wrap="none" anchor="ctr">
            <a:spAutoFit/>
          </a:bodyPr>
          <a:lstStyle/>
          <a:p>
            <a:pPr eaLnBrk="0" hangingPunct="0">
              <a:spcBef>
                <a:spcPct val="50000"/>
              </a:spcBef>
              <a:buFont typeface="CommonBullets"/>
              <a:buNone/>
            </a:pPr>
            <a:r>
              <a:rPr lang="en-GB" sz="2400">
                <a:latin typeface="Arial" pitchFamily="34" charset="0"/>
              </a:rPr>
              <a:t>Reference sites</a:t>
            </a:r>
          </a:p>
        </p:txBody>
      </p:sp>
      <p:sp>
        <p:nvSpPr>
          <p:cNvPr id="3079" name="Text Box 5"/>
          <p:cNvSpPr txBox="1">
            <a:spLocks noChangeArrowheads="1"/>
          </p:cNvSpPr>
          <p:nvPr/>
        </p:nvSpPr>
        <p:spPr bwMode="auto">
          <a:xfrm>
            <a:off x="6264275" y="1773238"/>
            <a:ext cx="2616200" cy="461962"/>
          </a:xfrm>
          <a:prstGeom prst="rect">
            <a:avLst/>
          </a:prstGeom>
          <a:noFill/>
          <a:ln w="3175">
            <a:noFill/>
            <a:prstDash val="sysDot"/>
            <a:miter lim="800000"/>
            <a:headEnd/>
            <a:tailEnd/>
          </a:ln>
        </p:spPr>
        <p:txBody>
          <a:bodyPr wrap="none" anchor="ctr">
            <a:spAutoFit/>
          </a:bodyPr>
          <a:lstStyle/>
          <a:p>
            <a:pPr eaLnBrk="0" hangingPunct="0">
              <a:spcBef>
                <a:spcPct val="50000"/>
              </a:spcBef>
              <a:buFont typeface="CommonBullets"/>
              <a:buNone/>
            </a:pPr>
            <a:r>
              <a:rPr lang="en-GB" sz="2400" dirty="0">
                <a:latin typeface="Arial" pitchFamily="34" charset="0"/>
              </a:rPr>
              <a:t>Predictive models</a:t>
            </a:r>
          </a:p>
        </p:txBody>
      </p:sp>
      <p:sp>
        <p:nvSpPr>
          <p:cNvPr id="3080" name="Text Box 6"/>
          <p:cNvSpPr txBox="1">
            <a:spLocks noChangeArrowheads="1"/>
          </p:cNvSpPr>
          <p:nvPr/>
        </p:nvSpPr>
        <p:spPr bwMode="auto">
          <a:xfrm>
            <a:off x="827088" y="4113213"/>
            <a:ext cx="1693862" cy="420687"/>
          </a:xfrm>
          <a:prstGeom prst="rect">
            <a:avLst/>
          </a:prstGeom>
          <a:noFill/>
          <a:ln w="3175" algn="ctr">
            <a:noFill/>
            <a:prstDash val="sysDot"/>
            <a:miter lim="800000"/>
            <a:headEnd/>
            <a:tailEnd/>
          </a:ln>
        </p:spPr>
        <p:txBody>
          <a:bodyPr wrap="none" anchor="ctr">
            <a:spAutoFit/>
          </a:bodyPr>
          <a:lstStyle/>
          <a:p>
            <a:pPr eaLnBrk="0" hangingPunct="0">
              <a:lnSpc>
                <a:spcPct val="20000"/>
              </a:lnSpc>
              <a:spcBef>
                <a:spcPct val="50000"/>
              </a:spcBef>
              <a:buFont typeface="CommonBullets"/>
              <a:buNone/>
            </a:pPr>
            <a:r>
              <a:rPr lang="en-GB" sz="2400">
                <a:latin typeface="Arial" pitchFamily="34" charset="0"/>
              </a:rPr>
              <a:t>Historic </a:t>
            </a:r>
          </a:p>
          <a:p>
            <a:pPr eaLnBrk="0" hangingPunct="0">
              <a:lnSpc>
                <a:spcPct val="20000"/>
              </a:lnSpc>
              <a:spcBef>
                <a:spcPct val="50000"/>
              </a:spcBef>
              <a:buFont typeface="CommonBullets"/>
              <a:buNone/>
            </a:pPr>
            <a:r>
              <a:rPr lang="en-GB" sz="2400">
                <a:latin typeface="Arial" pitchFamily="34" charset="0"/>
              </a:rPr>
              <a:t>information</a:t>
            </a:r>
          </a:p>
        </p:txBody>
      </p:sp>
      <p:sp>
        <p:nvSpPr>
          <p:cNvPr id="3081" name="Text Box 7"/>
          <p:cNvSpPr txBox="1">
            <a:spLocks noChangeArrowheads="1"/>
          </p:cNvSpPr>
          <p:nvPr/>
        </p:nvSpPr>
        <p:spPr bwMode="auto">
          <a:xfrm>
            <a:off x="6516688" y="4076700"/>
            <a:ext cx="2184400" cy="420688"/>
          </a:xfrm>
          <a:prstGeom prst="rect">
            <a:avLst/>
          </a:prstGeom>
          <a:noFill/>
          <a:ln w="3175">
            <a:noFill/>
            <a:prstDash val="sysDot"/>
            <a:miter lim="800000"/>
            <a:headEnd/>
            <a:tailEnd/>
          </a:ln>
        </p:spPr>
        <p:txBody>
          <a:bodyPr wrap="none" anchor="ctr">
            <a:spAutoFit/>
          </a:bodyPr>
          <a:lstStyle/>
          <a:p>
            <a:pPr eaLnBrk="0" hangingPunct="0">
              <a:lnSpc>
                <a:spcPct val="20000"/>
              </a:lnSpc>
              <a:spcBef>
                <a:spcPct val="50000"/>
              </a:spcBef>
              <a:buFont typeface="CommonBullets"/>
              <a:buNone/>
            </a:pPr>
            <a:r>
              <a:rPr lang="en-GB" sz="2400">
                <a:latin typeface="Arial" pitchFamily="34" charset="0"/>
              </a:rPr>
              <a:t>Abiotic habitat </a:t>
            </a:r>
          </a:p>
          <a:p>
            <a:pPr eaLnBrk="0" hangingPunct="0">
              <a:lnSpc>
                <a:spcPct val="20000"/>
              </a:lnSpc>
              <a:spcBef>
                <a:spcPct val="50000"/>
              </a:spcBef>
              <a:buFont typeface="CommonBullets"/>
              <a:buNone/>
            </a:pPr>
            <a:r>
              <a:rPr lang="en-GB" sz="2400">
                <a:latin typeface="Arial" pitchFamily="34" charset="0"/>
              </a:rPr>
              <a:t>characteristics</a:t>
            </a:r>
          </a:p>
        </p:txBody>
      </p:sp>
      <p:sp>
        <p:nvSpPr>
          <p:cNvPr id="3082" name="Text Box 8"/>
          <p:cNvSpPr txBox="1">
            <a:spLocks noChangeArrowheads="1"/>
          </p:cNvSpPr>
          <p:nvPr/>
        </p:nvSpPr>
        <p:spPr bwMode="auto">
          <a:xfrm>
            <a:off x="2911475" y="4167188"/>
            <a:ext cx="2919413" cy="460375"/>
          </a:xfrm>
          <a:prstGeom prst="rect">
            <a:avLst/>
          </a:prstGeom>
          <a:noFill/>
          <a:ln w="38100">
            <a:solidFill>
              <a:schemeClr val="tx1"/>
            </a:solidFill>
            <a:miter lim="800000"/>
            <a:headEnd/>
            <a:tailEnd/>
          </a:ln>
        </p:spPr>
        <p:txBody>
          <a:bodyPr anchor="ctr">
            <a:spAutoFit/>
          </a:bodyPr>
          <a:lstStyle/>
          <a:p>
            <a:pPr eaLnBrk="0" hangingPunct="0">
              <a:spcBef>
                <a:spcPct val="50000"/>
              </a:spcBef>
              <a:buFont typeface="CommonBullets"/>
              <a:buNone/>
            </a:pPr>
            <a:r>
              <a:rPr lang="en-GB" sz="2400">
                <a:solidFill>
                  <a:schemeClr val="tx2"/>
                </a:solidFill>
                <a:latin typeface="Arial" pitchFamily="34" charset="0"/>
              </a:rPr>
              <a:t>    Benchmarking</a:t>
            </a:r>
            <a:endParaRPr lang="en-GB" sz="2400">
              <a:solidFill>
                <a:srgbClr val="FFFF99"/>
              </a:solidFill>
              <a:latin typeface="Arial" pitchFamily="34" charset="0"/>
            </a:endParaRPr>
          </a:p>
        </p:txBody>
      </p:sp>
      <p:sp>
        <p:nvSpPr>
          <p:cNvPr id="3083" name="AutoShape 9"/>
          <p:cNvSpPr>
            <a:spLocks noChangeArrowheads="1"/>
          </p:cNvSpPr>
          <p:nvPr/>
        </p:nvSpPr>
        <p:spPr bwMode="auto">
          <a:xfrm>
            <a:off x="2471738" y="4705350"/>
            <a:ext cx="1892300" cy="119062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noFill/>
          <a:ln w="38100">
            <a:solidFill>
              <a:schemeClr val="tx1"/>
            </a:solidFill>
            <a:miter lim="800000"/>
            <a:headEnd/>
            <a:tailEnd/>
          </a:ln>
        </p:spPr>
        <p:txBody>
          <a:bodyPr anchor="ctr">
            <a:spAutoFit/>
          </a:bodyPr>
          <a:lstStyle/>
          <a:p>
            <a:endParaRPr lang="en-GB"/>
          </a:p>
        </p:txBody>
      </p:sp>
      <p:sp>
        <p:nvSpPr>
          <p:cNvPr id="3084" name="AutoShape 10"/>
          <p:cNvSpPr>
            <a:spLocks noChangeArrowheads="1"/>
          </p:cNvSpPr>
          <p:nvPr/>
        </p:nvSpPr>
        <p:spPr bwMode="auto">
          <a:xfrm flipV="1">
            <a:off x="2760663" y="2724150"/>
            <a:ext cx="1519237" cy="1189038"/>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noFill/>
          <a:ln w="38100">
            <a:solidFill>
              <a:schemeClr val="tx1"/>
            </a:solidFill>
            <a:miter lim="800000"/>
            <a:headEnd/>
            <a:tailEnd/>
          </a:ln>
        </p:spPr>
        <p:txBody>
          <a:bodyPr anchor="ctr">
            <a:spAutoFit/>
          </a:bodyPr>
          <a:lstStyle/>
          <a:p>
            <a:endParaRPr lang="en-GB"/>
          </a:p>
        </p:txBody>
      </p:sp>
      <p:sp>
        <p:nvSpPr>
          <p:cNvPr id="3085" name="AutoShape 11"/>
          <p:cNvSpPr>
            <a:spLocks noChangeArrowheads="1"/>
          </p:cNvSpPr>
          <p:nvPr/>
        </p:nvSpPr>
        <p:spPr bwMode="auto">
          <a:xfrm flipH="1">
            <a:off x="4767263" y="4705350"/>
            <a:ext cx="1582737" cy="119062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noFill/>
          <a:ln w="38100">
            <a:solidFill>
              <a:schemeClr val="tx1"/>
            </a:solidFill>
            <a:miter lim="800000"/>
            <a:headEnd/>
            <a:tailEnd/>
          </a:ln>
        </p:spPr>
        <p:txBody>
          <a:bodyPr anchor="ctr">
            <a:spAutoFit/>
          </a:bodyPr>
          <a:lstStyle/>
          <a:p>
            <a:endParaRPr lang="en-GB"/>
          </a:p>
        </p:txBody>
      </p:sp>
      <p:sp>
        <p:nvSpPr>
          <p:cNvPr id="3086" name="AutoShape 12"/>
          <p:cNvSpPr>
            <a:spLocks noChangeArrowheads="1"/>
          </p:cNvSpPr>
          <p:nvPr/>
        </p:nvSpPr>
        <p:spPr bwMode="auto">
          <a:xfrm flipH="1" flipV="1">
            <a:off x="4843463" y="2724150"/>
            <a:ext cx="1489075" cy="1189038"/>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noFill/>
          <a:ln w="38100">
            <a:solidFill>
              <a:schemeClr val="tx1"/>
            </a:solidFill>
            <a:miter lim="800000"/>
            <a:headEnd/>
            <a:tailEnd/>
          </a:ln>
        </p:spPr>
        <p:txBody>
          <a:bodyPr anchor="ctr">
            <a:spAutoFit/>
          </a:bodyPr>
          <a:lstStyle/>
          <a:p>
            <a:endParaRPr lang="en-GB"/>
          </a:p>
        </p:txBody>
      </p:sp>
      <p:pic>
        <p:nvPicPr>
          <p:cNvPr id="3091" name="Picture 19"/>
          <p:cNvPicPr>
            <a:picLocks noChangeAspect="1" noChangeArrowheads="1"/>
          </p:cNvPicPr>
          <p:nvPr/>
        </p:nvPicPr>
        <p:blipFill>
          <a:blip r:embed="rId3"/>
          <a:srcRect/>
          <a:stretch>
            <a:fillRect/>
          </a:stretch>
        </p:blipFill>
        <p:spPr bwMode="auto">
          <a:xfrm>
            <a:off x="323523" y="2199308"/>
            <a:ext cx="8543925" cy="4295775"/>
          </a:xfrm>
          <a:prstGeom prst="rect">
            <a:avLst/>
          </a:prstGeom>
          <a:noFill/>
          <a:ln w="9525">
            <a:noFill/>
            <a:miter lim="800000"/>
            <a:headEnd/>
            <a:tailEnd/>
          </a:ln>
          <a:effectLst/>
        </p:spPr>
      </p:pic>
      <p:sp>
        <p:nvSpPr>
          <p:cNvPr id="16" name="TextBox 15"/>
          <p:cNvSpPr txBox="1"/>
          <p:nvPr/>
        </p:nvSpPr>
        <p:spPr>
          <a:xfrm>
            <a:off x="7219290" y="6415801"/>
            <a:ext cx="1600860" cy="246221"/>
          </a:xfrm>
          <a:prstGeom prst="rect">
            <a:avLst/>
          </a:prstGeom>
          <a:noFill/>
        </p:spPr>
        <p:txBody>
          <a:bodyPr wrap="square" rtlCol="0">
            <a:spAutoFit/>
          </a:bodyPr>
          <a:lstStyle/>
          <a:p>
            <a:r>
              <a:rPr lang="en-GB" sz="1000" dirty="0" smtClean="0"/>
              <a:t>Source: Schumtz 2011</a:t>
            </a:r>
            <a:endParaRPr lang="en-GB" sz="1000"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p:cNvSpPr>
          <p:nvPr>
            <p:ph type="title"/>
          </p:nvPr>
        </p:nvSpPr>
        <p:spPr>
          <a:xfrm>
            <a:off x="697567" y="1239838"/>
            <a:ext cx="8099589" cy="360362"/>
          </a:xfrm>
        </p:spPr>
        <p:txBody>
          <a:bodyPr/>
          <a:lstStyle/>
          <a:p>
            <a:pPr eaLnBrk="1" hangingPunct="1"/>
            <a:r>
              <a:rPr lang="nl-NL" sz="2000" dirty="0" smtClean="0">
                <a:latin typeface="Verdana" pitchFamily="34" charset="0"/>
                <a:ea typeface="ＭＳ Ｐゴシック" pitchFamily="34" charset="-128"/>
                <a:cs typeface="Verdana" pitchFamily="34" charset="0"/>
              </a:rPr>
              <a:t>Draw on example of the Kissimmee River Restoration</a:t>
            </a:r>
            <a:endParaRPr lang="en-US" sz="2000" dirty="0" smtClean="0">
              <a:latin typeface="Verdana" pitchFamily="34" charset="0"/>
              <a:ea typeface="ＭＳ Ｐゴシック" pitchFamily="34" charset="-128"/>
              <a:cs typeface="Verdana" pitchFamily="34" charset="0"/>
            </a:endParaRPr>
          </a:p>
        </p:txBody>
      </p:sp>
      <p:sp>
        <p:nvSpPr>
          <p:cNvPr id="34819" name="Rectangle 3"/>
          <p:cNvSpPr>
            <a:spLocks noGrp="1"/>
          </p:cNvSpPr>
          <p:nvPr>
            <p:ph type="body" sz="half" idx="1"/>
          </p:nvPr>
        </p:nvSpPr>
        <p:spPr>
          <a:xfrm>
            <a:off x="697567" y="2865932"/>
            <a:ext cx="7723187" cy="1212850"/>
          </a:xfrm>
          <a:noFill/>
        </p:spPr>
        <p:txBody>
          <a:bodyPr/>
          <a:lstStyle/>
          <a:p>
            <a:pPr marL="0" indent="0" eaLnBrk="1" hangingPunct="1"/>
            <a:r>
              <a:rPr lang="en-US" sz="2800" dirty="0" smtClean="0">
                <a:latin typeface="Verdana" pitchFamily="34" charset="0"/>
                <a:ea typeface="ＭＳ Ｐゴシック" pitchFamily="34" charset="-128"/>
                <a:cs typeface="Verdana" pitchFamily="34" charset="0"/>
              </a:rPr>
              <a:t>DEFINING SUCCESS: EXPECTATIONS FOR RESTORATION OF THE KISSIMMEE RIVER</a:t>
            </a:r>
          </a:p>
          <a:p>
            <a:pPr marL="0" indent="0" eaLnBrk="1" hangingPunct="1"/>
            <a:r>
              <a:rPr lang="en-US" sz="1400" dirty="0" smtClean="0">
                <a:latin typeface="Verdana" pitchFamily="34" charset="0"/>
                <a:ea typeface="ＭＳ Ｐゴシック" pitchFamily="34" charset="-128"/>
                <a:cs typeface="Verdana" pitchFamily="34" charset="0"/>
              </a:rPr>
              <a:t>Edited by D.H. Anderson, S.G. Bousquin, G.E. Williams, and D.J. Colangelo (2005)</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p:cNvSpPr>
          <p:nvPr>
            <p:ph type="title"/>
          </p:nvPr>
        </p:nvSpPr>
        <p:spPr/>
        <p:txBody>
          <a:bodyPr/>
          <a:lstStyle/>
          <a:p>
            <a:pPr eaLnBrk="1" hangingPunct="1"/>
            <a:r>
              <a:rPr lang="nl-NL" sz="2000" smtClean="0">
                <a:latin typeface="Verdana" pitchFamily="34" charset="0"/>
                <a:ea typeface="ＭＳ Ｐゴシック" pitchFamily="34" charset="-128"/>
                <a:cs typeface="Verdana" pitchFamily="34" charset="0"/>
              </a:rPr>
              <a:t>Expectations of the Kissimmee River Restoration</a:t>
            </a:r>
            <a:endParaRPr lang="en-US" sz="2000" smtClean="0">
              <a:latin typeface="Verdana" pitchFamily="34" charset="0"/>
              <a:ea typeface="ＭＳ Ｐゴシック" pitchFamily="34" charset="-128"/>
              <a:cs typeface="Verdana" pitchFamily="34" charset="0"/>
            </a:endParaRPr>
          </a:p>
        </p:txBody>
      </p:sp>
      <p:sp>
        <p:nvSpPr>
          <p:cNvPr id="35843" name="Rectangle 3"/>
          <p:cNvSpPr>
            <a:spLocks noGrp="1"/>
          </p:cNvSpPr>
          <p:nvPr>
            <p:ph type="body" sz="half" idx="1"/>
          </p:nvPr>
        </p:nvSpPr>
        <p:spPr>
          <a:xfrm>
            <a:off x="236538" y="1752600"/>
            <a:ext cx="3506787" cy="4524375"/>
          </a:xfrm>
          <a:solidFill>
            <a:srgbClr val="FFFF99"/>
          </a:solidFill>
        </p:spPr>
        <p:txBody>
          <a:bodyPr/>
          <a:lstStyle/>
          <a:p>
            <a:pPr marL="0" indent="0" eaLnBrk="1" hangingPunct="1">
              <a:lnSpc>
                <a:spcPct val="80000"/>
              </a:lnSpc>
            </a:pPr>
            <a:r>
              <a:rPr lang="en-US" sz="1800" dirty="0" smtClean="0">
                <a:latin typeface="Verdana" pitchFamily="34" charset="0"/>
                <a:ea typeface="ＭＳ Ｐゴシック" pitchFamily="34" charset="-128"/>
                <a:cs typeface="Verdana" pitchFamily="34" charset="0"/>
              </a:rPr>
              <a:t>Nine describe </a:t>
            </a:r>
            <a:r>
              <a:rPr lang="en-US" sz="1800" dirty="0" err="1" smtClean="0">
                <a:latin typeface="Verdana" pitchFamily="34" charset="0"/>
                <a:ea typeface="ＭＳ Ｐゴシック" pitchFamily="34" charset="-128"/>
                <a:cs typeface="Verdana" pitchFamily="34" charset="0"/>
              </a:rPr>
              <a:t>abiotic</a:t>
            </a:r>
            <a:r>
              <a:rPr lang="en-US" sz="1800" dirty="0" smtClean="0">
                <a:latin typeface="Verdana" pitchFamily="34" charset="0"/>
                <a:ea typeface="ＭＳ Ｐゴシック" pitchFamily="34" charset="-128"/>
                <a:cs typeface="Verdana" pitchFamily="34" charset="0"/>
              </a:rPr>
              <a:t> responses for hydrology, geomorphology, and</a:t>
            </a:r>
          </a:p>
          <a:p>
            <a:pPr marL="0" indent="0" eaLnBrk="1" hangingPunct="1">
              <a:lnSpc>
                <a:spcPct val="80000"/>
              </a:lnSpc>
            </a:pPr>
            <a:r>
              <a:rPr lang="en-US" sz="1800" dirty="0" smtClean="0">
                <a:latin typeface="Verdana" pitchFamily="34" charset="0"/>
                <a:ea typeface="ＭＳ Ｐゴシック" pitchFamily="34" charset="-128"/>
                <a:cs typeface="Verdana" pitchFamily="34" charset="0"/>
              </a:rPr>
              <a:t>water quality.</a:t>
            </a:r>
          </a:p>
          <a:p>
            <a:pPr marL="0" indent="0" eaLnBrk="1" hangingPunct="1">
              <a:lnSpc>
                <a:spcPct val="80000"/>
              </a:lnSpc>
            </a:pPr>
            <a:endParaRPr lang="en-US" sz="1800" dirty="0" smtClean="0">
              <a:latin typeface="Verdana" pitchFamily="34" charset="0"/>
              <a:ea typeface="ＭＳ Ｐゴシック" pitchFamily="34" charset="-128"/>
              <a:cs typeface="Verdana" pitchFamily="34" charset="0"/>
            </a:endParaRPr>
          </a:p>
          <a:p>
            <a:pPr marL="0" indent="0" eaLnBrk="1" hangingPunct="1">
              <a:lnSpc>
                <a:spcPct val="80000"/>
              </a:lnSpc>
            </a:pPr>
            <a:r>
              <a:rPr lang="en-US" sz="1800" dirty="0" smtClean="0">
                <a:latin typeface="Verdana" pitchFamily="34" charset="0"/>
                <a:ea typeface="ＭＳ Ｐゴシック" pitchFamily="34" charset="-128"/>
                <a:cs typeface="Verdana" pitchFamily="34" charset="0"/>
              </a:rPr>
              <a:t>Five expectations describe changes in plant communities in the river channel and floodplain</a:t>
            </a:r>
          </a:p>
          <a:p>
            <a:pPr marL="0" indent="0" eaLnBrk="1" hangingPunct="1">
              <a:lnSpc>
                <a:spcPct val="80000"/>
              </a:lnSpc>
            </a:pPr>
            <a:endParaRPr lang="en-US" sz="1800" dirty="0" smtClean="0">
              <a:latin typeface="Verdana" pitchFamily="34" charset="0"/>
              <a:ea typeface="ＭＳ Ｐゴシック" pitchFamily="34" charset="-128"/>
              <a:cs typeface="Verdana" pitchFamily="34" charset="0"/>
            </a:endParaRPr>
          </a:p>
          <a:p>
            <a:pPr marL="0" indent="0" eaLnBrk="1" hangingPunct="1">
              <a:lnSpc>
                <a:spcPct val="80000"/>
              </a:lnSpc>
            </a:pPr>
            <a:r>
              <a:rPr lang="en-US" sz="1800" dirty="0" smtClean="0">
                <a:latin typeface="Verdana" pitchFamily="34" charset="0"/>
                <a:ea typeface="ＭＳ Ｐゴシック" pitchFamily="34" charset="-128"/>
                <a:cs typeface="Verdana" pitchFamily="34" charset="0"/>
              </a:rPr>
              <a:t>Six expectations describe invertebrate and amphibian and reptile communities.</a:t>
            </a:r>
          </a:p>
          <a:p>
            <a:pPr marL="0" indent="0" eaLnBrk="1" hangingPunct="1">
              <a:lnSpc>
                <a:spcPct val="80000"/>
              </a:lnSpc>
            </a:pPr>
            <a:endParaRPr lang="en-US" sz="1800" dirty="0" smtClean="0">
              <a:latin typeface="Verdana" pitchFamily="34" charset="0"/>
              <a:ea typeface="ＭＳ Ｐゴシック" pitchFamily="34" charset="-128"/>
              <a:cs typeface="Verdana" pitchFamily="34" charset="0"/>
            </a:endParaRPr>
          </a:p>
          <a:p>
            <a:pPr marL="0" indent="0" eaLnBrk="1" hangingPunct="1">
              <a:lnSpc>
                <a:spcPct val="80000"/>
              </a:lnSpc>
            </a:pPr>
            <a:endParaRPr lang="nl-NL" sz="1800" dirty="0" smtClean="0">
              <a:latin typeface="Verdana" pitchFamily="34" charset="0"/>
              <a:ea typeface="ＭＳ Ｐゴシック" pitchFamily="34" charset="-128"/>
              <a:cs typeface="Verdana" pitchFamily="34" charset="0"/>
            </a:endParaRPr>
          </a:p>
          <a:p>
            <a:pPr marL="0" indent="0" eaLnBrk="1" hangingPunct="1">
              <a:lnSpc>
                <a:spcPct val="80000"/>
              </a:lnSpc>
            </a:pPr>
            <a:r>
              <a:rPr lang="en-US" sz="1800" dirty="0" smtClean="0">
                <a:latin typeface="Verdana" pitchFamily="34" charset="0"/>
                <a:ea typeface="ＭＳ Ｐゴシック" pitchFamily="34" charset="-128"/>
                <a:cs typeface="Verdana" pitchFamily="34" charset="0"/>
              </a:rPr>
              <a:t>Five expectations describe anticipated changes in fish and bird communities.</a:t>
            </a:r>
          </a:p>
        </p:txBody>
      </p:sp>
      <p:sp>
        <p:nvSpPr>
          <p:cNvPr id="35844" name="Rectangle 4"/>
          <p:cNvSpPr>
            <a:spLocks noGrp="1"/>
          </p:cNvSpPr>
          <p:nvPr>
            <p:ph type="body" sz="half" idx="2"/>
          </p:nvPr>
        </p:nvSpPr>
        <p:spPr>
          <a:xfrm>
            <a:off x="3743325" y="1793875"/>
            <a:ext cx="5076825" cy="4573588"/>
          </a:xfrm>
          <a:solidFill>
            <a:srgbClr val="FFFF99"/>
          </a:solidFill>
        </p:spPr>
        <p:txBody>
          <a:bodyPr/>
          <a:lstStyle/>
          <a:p>
            <a:pPr marL="0" indent="0" eaLnBrk="1" hangingPunct="1">
              <a:lnSpc>
                <a:spcPct val="80000"/>
              </a:lnSpc>
            </a:pPr>
            <a:r>
              <a:rPr lang="en-US" sz="1000" dirty="0" smtClean="0">
                <a:latin typeface="Verdana" pitchFamily="34" charset="0"/>
                <a:ea typeface="ＭＳ Ｐゴシック" pitchFamily="34" charset="-128"/>
                <a:cs typeface="Verdana" pitchFamily="34" charset="0"/>
              </a:rPr>
              <a:t>1 Continuous River Channel Flow</a:t>
            </a:r>
          </a:p>
          <a:p>
            <a:pPr marL="0" indent="0" eaLnBrk="1" hangingPunct="1">
              <a:lnSpc>
                <a:spcPct val="80000"/>
              </a:lnSpc>
            </a:pPr>
            <a:r>
              <a:rPr lang="en-US" sz="1000" dirty="0" smtClean="0">
                <a:latin typeface="Verdana" pitchFamily="34" charset="0"/>
                <a:ea typeface="ＭＳ Ｐゴシック" pitchFamily="34" charset="-128"/>
                <a:cs typeface="Verdana" pitchFamily="34" charset="0"/>
              </a:rPr>
              <a:t>2 Annual Distribution and Year-to-Year Variability of Monthly Mean Flows</a:t>
            </a:r>
          </a:p>
          <a:p>
            <a:pPr marL="0" indent="0" eaLnBrk="1" hangingPunct="1">
              <a:lnSpc>
                <a:spcPct val="80000"/>
              </a:lnSpc>
            </a:pPr>
            <a:r>
              <a:rPr lang="en-US" sz="1000" dirty="0" smtClean="0">
                <a:latin typeface="Verdana" pitchFamily="34" charset="0"/>
                <a:ea typeface="ＭＳ Ｐゴシック" pitchFamily="34" charset="-128"/>
                <a:cs typeface="Verdana" pitchFamily="34" charset="0"/>
              </a:rPr>
              <a:t>3 Stage Hydrograph Characteristics</a:t>
            </a:r>
          </a:p>
          <a:p>
            <a:pPr marL="0" indent="0" eaLnBrk="1" hangingPunct="1">
              <a:lnSpc>
                <a:spcPct val="80000"/>
              </a:lnSpc>
            </a:pPr>
            <a:r>
              <a:rPr lang="en-US" sz="1000" dirty="0" smtClean="0">
                <a:latin typeface="Verdana" pitchFamily="34" charset="0"/>
                <a:ea typeface="ＭＳ Ｐゴシック" pitchFamily="34" charset="-128"/>
                <a:cs typeface="Verdana" pitchFamily="34" charset="0"/>
              </a:rPr>
              <a:t>4 Stage Recession Rates</a:t>
            </a:r>
          </a:p>
          <a:p>
            <a:pPr marL="0" indent="0" eaLnBrk="1" hangingPunct="1">
              <a:lnSpc>
                <a:spcPct val="80000"/>
              </a:lnSpc>
            </a:pPr>
            <a:r>
              <a:rPr lang="en-US" sz="1000" dirty="0" smtClean="0">
                <a:latin typeface="Verdana" pitchFamily="34" charset="0"/>
                <a:ea typeface="ＭＳ Ｐゴシック" pitchFamily="34" charset="-128"/>
                <a:cs typeface="Verdana" pitchFamily="34" charset="0"/>
              </a:rPr>
              <a:t>5 River Channel Velocities</a:t>
            </a:r>
          </a:p>
          <a:p>
            <a:pPr marL="0" indent="0" eaLnBrk="1" hangingPunct="1">
              <a:lnSpc>
                <a:spcPct val="80000"/>
              </a:lnSpc>
            </a:pPr>
            <a:r>
              <a:rPr lang="en-US" sz="1000" dirty="0" smtClean="0">
                <a:latin typeface="Verdana" pitchFamily="34" charset="0"/>
                <a:ea typeface="ＭＳ Ｐゴシック" pitchFamily="34" charset="-128"/>
                <a:cs typeface="Verdana" pitchFamily="34" charset="0"/>
              </a:rPr>
              <a:t>6 River Channel Bed Deposits</a:t>
            </a:r>
          </a:p>
          <a:p>
            <a:pPr marL="0" indent="0" eaLnBrk="1" hangingPunct="1">
              <a:lnSpc>
                <a:spcPct val="80000"/>
              </a:lnSpc>
            </a:pPr>
            <a:r>
              <a:rPr lang="en-US" sz="1000" dirty="0" smtClean="0">
                <a:latin typeface="Verdana" pitchFamily="34" charset="0"/>
                <a:ea typeface="ＭＳ Ｐゴシック" pitchFamily="34" charset="-128"/>
                <a:cs typeface="Verdana" pitchFamily="34" charset="0"/>
              </a:rPr>
              <a:t>7 Sand Deposition and Point Bar Formation Inside River Channel Bends</a:t>
            </a:r>
          </a:p>
          <a:p>
            <a:pPr marL="0" indent="0" eaLnBrk="1" hangingPunct="1">
              <a:lnSpc>
                <a:spcPct val="80000"/>
              </a:lnSpc>
            </a:pPr>
            <a:r>
              <a:rPr lang="en-US" sz="1000" dirty="0" smtClean="0">
                <a:latin typeface="Verdana" pitchFamily="34" charset="0"/>
                <a:ea typeface="ＭＳ Ｐゴシック" pitchFamily="34" charset="-128"/>
                <a:cs typeface="Verdana" pitchFamily="34" charset="0"/>
              </a:rPr>
              <a:t>8 Dissolved Oxygen Concentrations in the River Channel</a:t>
            </a:r>
          </a:p>
          <a:p>
            <a:pPr marL="0" indent="0" eaLnBrk="1" hangingPunct="1">
              <a:lnSpc>
                <a:spcPct val="80000"/>
              </a:lnSpc>
            </a:pPr>
            <a:r>
              <a:rPr lang="en-US" sz="1000" dirty="0" smtClean="0">
                <a:latin typeface="Verdana" pitchFamily="34" charset="0"/>
                <a:ea typeface="ＭＳ Ｐゴシック" pitchFamily="34" charset="-128"/>
                <a:cs typeface="Verdana" pitchFamily="34" charset="0"/>
              </a:rPr>
              <a:t>9 Turbidity and Suspended Solids Concentrations in the River Channel</a:t>
            </a:r>
          </a:p>
          <a:p>
            <a:pPr marL="0" indent="0" eaLnBrk="1" hangingPunct="1">
              <a:lnSpc>
                <a:spcPct val="80000"/>
              </a:lnSpc>
            </a:pPr>
            <a:endParaRPr lang="en-US" sz="1000" dirty="0" smtClean="0">
              <a:latin typeface="Verdana" pitchFamily="34" charset="0"/>
              <a:ea typeface="ＭＳ Ｐゴシック" pitchFamily="34" charset="-128"/>
              <a:cs typeface="Verdana" pitchFamily="34" charset="0"/>
            </a:endParaRPr>
          </a:p>
          <a:p>
            <a:pPr marL="0" indent="0" eaLnBrk="1" hangingPunct="1">
              <a:lnSpc>
                <a:spcPct val="80000"/>
              </a:lnSpc>
            </a:pPr>
            <a:r>
              <a:rPr lang="en-US" sz="1000" dirty="0" smtClean="0">
                <a:latin typeface="Verdana" pitchFamily="34" charset="0"/>
                <a:ea typeface="ＭＳ Ｐゴシック" pitchFamily="34" charset="-128"/>
                <a:cs typeface="Verdana" pitchFamily="34" charset="0"/>
              </a:rPr>
              <a:t>10 Width of Littoral Vegetation Beds Relative to Channel Pattern</a:t>
            </a:r>
          </a:p>
          <a:p>
            <a:pPr marL="0" indent="0" eaLnBrk="1" hangingPunct="1">
              <a:lnSpc>
                <a:spcPct val="80000"/>
              </a:lnSpc>
            </a:pPr>
            <a:r>
              <a:rPr lang="en-US" sz="1000" dirty="0" smtClean="0">
                <a:latin typeface="Verdana" pitchFamily="34" charset="0"/>
                <a:ea typeface="ＭＳ Ｐゴシック" pitchFamily="34" charset="-128"/>
                <a:cs typeface="Verdana" pitchFamily="34" charset="0"/>
              </a:rPr>
              <a:t>11 Plant Community Structure in the River Channels</a:t>
            </a:r>
          </a:p>
          <a:p>
            <a:pPr marL="0" indent="0" eaLnBrk="1" hangingPunct="1">
              <a:lnSpc>
                <a:spcPct val="80000"/>
              </a:lnSpc>
            </a:pPr>
            <a:r>
              <a:rPr lang="en-US" sz="1000" dirty="0" smtClean="0">
                <a:latin typeface="Verdana" pitchFamily="34" charset="0"/>
                <a:ea typeface="ＭＳ Ｐゴシック" pitchFamily="34" charset="-128"/>
                <a:cs typeface="Verdana" pitchFamily="34" charset="0"/>
              </a:rPr>
              <a:t>12 Areal Coverage of Floodplain Wetlands</a:t>
            </a:r>
          </a:p>
          <a:p>
            <a:pPr marL="0" indent="0" eaLnBrk="1" hangingPunct="1">
              <a:lnSpc>
                <a:spcPct val="80000"/>
              </a:lnSpc>
            </a:pPr>
            <a:r>
              <a:rPr lang="en-US" sz="1000" dirty="0" smtClean="0">
                <a:latin typeface="Verdana" pitchFamily="34" charset="0"/>
                <a:ea typeface="ＭＳ Ｐゴシック" pitchFamily="34" charset="-128"/>
                <a:cs typeface="Verdana" pitchFamily="34" charset="0"/>
              </a:rPr>
              <a:t>13 Areal Coverage of Broadleaf Marsh</a:t>
            </a:r>
          </a:p>
          <a:p>
            <a:pPr marL="0" indent="0" eaLnBrk="1" hangingPunct="1">
              <a:lnSpc>
                <a:spcPct val="80000"/>
              </a:lnSpc>
            </a:pPr>
            <a:r>
              <a:rPr lang="en-US" sz="1000" dirty="0" smtClean="0">
                <a:latin typeface="Verdana" pitchFamily="34" charset="0"/>
                <a:ea typeface="ＭＳ Ｐゴシック" pitchFamily="34" charset="-128"/>
                <a:cs typeface="Verdana" pitchFamily="34" charset="0"/>
              </a:rPr>
              <a:t>14 Areal Coverage of Wet Prairie</a:t>
            </a:r>
          </a:p>
          <a:p>
            <a:pPr marL="0" indent="0" eaLnBrk="1" hangingPunct="1">
              <a:lnSpc>
                <a:spcPct val="80000"/>
              </a:lnSpc>
            </a:pPr>
            <a:endParaRPr lang="nl-NL" sz="1000" dirty="0" smtClean="0">
              <a:latin typeface="Verdana" pitchFamily="34" charset="0"/>
              <a:ea typeface="ＭＳ Ｐゴシック" pitchFamily="34" charset="-128"/>
              <a:cs typeface="Verdana" pitchFamily="34" charset="0"/>
            </a:endParaRPr>
          </a:p>
          <a:p>
            <a:pPr marL="0" indent="0" eaLnBrk="1" hangingPunct="1">
              <a:lnSpc>
                <a:spcPct val="80000"/>
              </a:lnSpc>
            </a:pPr>
            <a:r>
              <a:rPr lang="en-US" sz="1000" dirty="0" smtClean="0">
                <a:latin typeface="Verdana" pitchFamily="34" charset="0"/>
                <a:ea typeface="ＭＳ Ｐゴシック" pitchFamily="34" charset="-128"/>
                <a:cs typeface="Verdana" pitchFamily="34" charset="0"/>
              </a:rPr>
              <a:t>15 River Channel </a:t>
            </a:r>
            <a:r>
              <a:rPr lang="en-US" sz="1000" dirty="0" err="1" smtClean="0">
                <a:latin typeface="Verdana" pitchFamily="34" charset="0"/>
                <a:ea typeface="ＭＳ Ｐゴシック" pitchFamily="34" charset="-128"/>
                <a:cs typeface="Verdana" pitchFamily="34" charset="0"/>
              </a:rPr>
              <a:t>Macroinvertebrate</a:t>
            </a:r>
            <a:r>
              <a:rPr lang="en-US" sz="1000" dirty="0" smtClean="0">
                <a:latin typeface="Verdana" pitchFamily="34" charset="0"/>
                <a:ea typeface="ＭＳ Ｐゴシック" pitchFamily="34" charset="-128"/>
                <a:cs typeface="Verdana" pitchFamily="34" charset="0"/>
              </a:rPr>
              <a:t> Drift Composition</a:t>
            </a:r>
          </a:p>
          <a:p>
            <a:pPr marL="0" indent="0" eaLnBrk="1" hangingPunct="1">
              <a:lnSpc>
                <a:spcPct val="80000"/>
              </a:lnSpc>
            </a:pPr>
            <a:r>
              <a:rPr lang="en-US" sz="1000" dirty="0" smtClean="0">
                <a:latin typeface="Verdana" pitchFamily="34" charset="0"/>
                <a:ea typeface="ＭＳ Ｐゴシック" pitchFamily="34" charset="-128"/>
                <a:cs typeface="Verdana" pitchFamily="34" charset="0"/>
              </a:rPr>
              <a:t>16 Increased Relative Density, Biomass, and Production of Passive Filtering-Collectors on River Channel Snags</a:t>
            </a:r>
          </a:p>
          <a:p>
            <a:pPr marL="0" indent="0" eaLnBrk="1" hangingPunct="1">
              <a:lnSpc>
                <a:spcPct val="80000"/>
              </a:lnSpc>
            </a:pPr>
            <a:r>
              <a:rPr lang="en-US" sz="1000" dirty="0" smtClean="0">
                <a:latin typeface="Verdana" pitchFamily="34" charset="0"/>
                <a:ea typeface="ＭＳ Ｐゴシック" pitchFamily="34" charset="-128"/>
                <a:cs typeface="Verdana" pitchFamily="34" charset="0"/>
              </a:rPr>
              <a:t>17 Aquatic Invertebrate Community Structure in Broadleaf Marshes</a:t>
            </a:r>
          </a:p>
          <a:p>
            <a:pPr marL="0" indent="0" eaLnBrk="1" hangingPunct="1">
              <a:lnSpc>
                <a:spcPct val="80000"/>
              </a:lnSpc>
            </a:pPr>
            <a:r>
              <a:rPr lang="en-US" sz="1000" dirty="0" smtClean="0">
                <a:latin typeface="Verdana" pitchFamily="34" charset="0"/>
                <a:ea typeface="ＭＳ Ｐゴシック" pitchFamily="34" charset="-128"/>
                <a:cs typeface="Verdana" pitchFamily="34" charset="0"/>
              </a:rPr>
              <a:t>18 Aquatic Invertebrate Community Structure in River Channel Benthic Habitats</a:t>
            </a:r>
          </a:p>
          <a:p>
            <a:pPr marL="0" indent="0" eaLnBrk="1" hangingPunct="1">
              <a:lnSpc>
                <a:spcPct val="80000"/>
              </a:lnSpc>
            </a:pPr>
            <a:r>
              <a:rPr lang="en-US" sz="1000" dirty="0" smtClean="0">
                <a:latin typeface="Verdana" pitchFamily="34" charset="0"/>
                <a:ea typeface="ＭＳ Ｐゴシック" pitchFamily="34" charset="-128"/>
                <a:cs typeface="Verdana" pitchFamily="34" charset="0"/>
              </a:rPr>
              <a:t>19 Number of Amphibians and Reptiles Using the Floodplain</a:t>
            </a:r>
          </a:p>
          <a:p>
            <a:pPr marL="0" indent="0" eaLnBrk="1" hangingPunct="1">
              <a:lnSpc>
                <a:spcPct val="80000"/>
              </a:lnSpc>
            </a:pPr>
            <a:r>
              <a:rPr lang="en-US" sz="1000" dirty="0" smtClean="0">
                <a:latin typeface="Verdana" pitchFamily="34" charset="0"/>
                <a:ea typeface="ＭＳ Ｐゴシック" pitchFamily="34" charset="-128"/>
                <a:cs typeface="Verdana" pitchFamily="34" charset="0"/>
              </a:rPr>
              <a:t>20 Use of Floodplain for Amphibian Reproduction and Larval Development</a:t>
            </a:r>
          </a:p>
          <a:p>
            <a:pPr marL="0" indent="0" eaLnBrk="1" hangingPunct="1">
              <a:lnSpc>
                <a:spcPct val="80000"/>
              </a:lnSpc>
            </a:pPr>
            <a:endParaRPr lang="nl-NL" sz="1000" dirty="0" smtClean="0">
              <a:latin typeface="Verdana" pitchFamily="34" charset="0"/>
              <a:ea typeface="ＭＳ Ｐゴシック" pitchFamily="34" charset="-128"/>
              <a:cs typeface="Verdana" pitchFamily="34" charset="0"/>
            </a:endParaRPr>
          </a:p>
          <a:p>
            <a:pPr marL="0" indent="0" eaLnBrk="1" hangingPunct="1">
              <a:lnSpc>
                <a:spcPct val="80000"/>
              </a:lnSpc>
            </a:pPr>
            <a:r>
              <a:rPr lang="en-US" sz="1000" dirty="0" smtClean="0">
                <a:latin typeface="Verdana" pitchFamily="34" charset="0"/>
                <a:ea typeface="ＭＳ Ｐゴシック" pitchFamily="34" charset="-128"/>
                <a:cs typeface="Verdana" pitchFamily="34" charset="0"/>
              </a:rPr>
              <a:t>21 Densities of Small Fishes within Floodplain Marshes</a:t>
            </a:r>
          </a:p>
          <a:p>
            <a:pPr marL="0" indent="0" eaLnBrk="1" hangingPunct="1">
              <a:lnSpc>
                <a:spcPct val="80000"/>
              </a:lnSpc>
            </a:pPr>
            <a:r>
              <a:rPr lang="en-US" sz="1000" dirty="0" smtClean="0">
                <a:latin typeface="Verdana" pitchFamily="34" charset="0"/>
                <a:ea typeface="ＭＳ Ｐゴシック" pitchFamily="34" charset="-128"/>
                <a:cs typeface="Verdana" pitchFamily="34" charset="0"/>
              </a:rPr>
              <a:t>22 River Channel Fish Community Structure</a:t>
            </a:r>
          </a:p>
          <a:p>
            <a:pPr marL="0" indent="0" eaLnBrk="1" hangingPunct="1">
              <a:lnSpc>
                <a:spcPct val="80000"/>
              </a:lnSpc>
            </a:pPr>
            <a:r>
              <a:rPr lang="en-US" sz="1000" dirty="0" smtClean="0">
                <a:latin typeface="Verdana" pitchFamily="34" charset="0"/>
                <a:ea typeface="ＭＳ Ｐゴシック" pitchFamily="34" charset="-128"/>
                <a:cs typeface="Verdana" pitchFamily="34" charset="0"/>
              </a:rPr>
              <a:t>23 Guild Composition, Age Classes, and Relative Abundance of Fishes Using</a:t>
            </a:r>
          </a:p>
          <a:p>
            <a:pPr marL="0" indent="0" eaLnBrk="1" hangingPunct="1">
              <a:lnSpc>
                <a:spcPct val="80000"/>
              </a:lnSpc>
            </a:pPr>
            <a:r>
              <a:rPr lang="en-US" sz="1000" dirty="0" smtClean="0">
                <a:latin typeface="Verdana" pitchFamily="34" charset="0"/>
                <a:ea typeface="ＭＳ Ｐゴシック" pitchFamily="34" charset="-128"/>
                <a:cs typeface="Verdana" pitchFamily="34" charset="0"/>
              </a:rPr>
              <a:t>24 Density of Long-Legged Wading Birds on the Floodplain</a:t>
            </a:r>
          </a:p>
          <a:p>
            <a:pPr marL="0" indent="0" eaLnBrk="1" hangingPunct="1">
              <a:lnSpc>
                <a:spcPct val="80000"/>
              </a:lnSpc>
            </a:pPr>
            <a:r>
              <a:rPr lang="en-US" sz="1000" dirty="0" smtClean="0">
                <a:latin typeface="Verdana" pitchFamily="34" charset="0"/>
                <a:ea typeface="ＭＳ Ｐゴシック" pitchFamily="34" charset="-128"/>
                <a:cs typeface="Verdana" pitchFamily="34" charset="0"/>
              </a:rPr>
              <a:t>25 Winter Abundance of Waterfowl on the Floodplain</a:t>
            </a:r>
          </a:p>
        </p:txBody>
      </p:sp>
      <p:sp>
        <p:nvSpPr>
          <p:cNvPr id="35845" name="Text Box 5"/>
          <p:cNvSpPr txBox="1">
            <a:spLocks noChangeArrowheads="1"/>
          </p:cNvSpPr>
          <p:nvPr/>
        </p:nvSpPr>
        <p:spPr bwMode="auto">
          <a:xfrm>
            <a:off x="6370638" y="6367463"/>
            <a:ext cx="2449512" cy="274637"/>
          </a:xfrm>
          <a:prstGeom prst="rect">
            <a:avLst/>
          </a:prstGeom>
          <a:noFill/>
          <a:ln w="9525">
            <a:noFill/>
            <a:miter lim="800000"/>
            <a:headEnd/>
            <a:tailEnd/>
          </a:ln>
        </p:spPr>
        <p:txBody>
          <a:bodyPr>
            <a:spAutoFit/>
          </a:bodyPr>
          <a:lstStyle/>
          <a:p>
            <a:pPr>
              <a:spcBef>
                <a:spcPct val="50000"/>
              </a:spcBef>
            </a:pPr>
            <a:r>
              <a:rPr lang="nl-NL" sz="1200">
                <a:latin typeface="Arial" pitchFamily="34" charset="0"/>
              </a:rPr>
              <a:t>Source: Anderson et al. 2005</a:t>
            </a:r>
            <a:endParaRPr lang="en-US" sz="1200">
              <a:latin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3" name="Picture 9"/>
          <p:cNvPicPr>
            <a:picLocks noChangeAspect="1" noChangeArrowheads="1"/>
          </p:cNvPicPr>
          <p:nvPr/>
        </p:nvPicPr>
        <p:blipFill>
          <a:blip r:embed="rId3"/>
          <a:srcRect/>
          <a:stretch>
            <a:fillRect/>
          </a:stretch>
        </p:blipFill>
        <p:spPr bwMode="auto">
          <a:xfrm>
            <a:off x="361950" y="2476111"/>
            <a:ext cx="8782050" cy="3686175"/>
          </a:xfrm>
          <a:prstGeom prst="rect">
            <a:avLst/>
          </a:prstGeom>
          <a:noFill/>
          <a:ln w="9525">
            <a:noFill/>
            <a:miter lim="800000"/>
            <a:headEnd/>
            <a:tailEnd/>
          </a:ln>
          <a:effectLst/>
        </p:spPr>
      </p:pic>
      <p:sp>
        <p:nvSpPr>
          <p:cNvPr id="36866" name="Rectangle 2"/>
          <p:cNvSpPr>
            <a:spLocks noGrp="1"/>
          </p:cNvSpPr>
          <p:nvPr>
            <p:ph type="title"/>
          </p:nvPr>
        </p:nvSpPr>
        <p:spPr/>
        <p:txBody>
          <a:bodyPr/>
          <a:lstStyle/>
          <a:p>
            <a:pPr eaLnBrk="1" hangingPunct="1"/>
            <a:r>
              <a:rPr lang="nl-NL" sz="2000" dirty="0" smtClean="0">
                <a:latin typeface="Verdana" pitchFamily="34" charset="0"/>
                <a:ea typeface="ＭＳ Ｐゴシック" pitchFamily="34" charset="-128"/>
                <a:cs typeface="Verdana" pitchFamily="34" charset="0"/>
              </a:rPr>
              <a:t>Expectations of the Kissimmee River Restoration</a:t>
            </a:r>
            <a:endParaRPr lang="en-US" sz="2000" dirty="0" smtClean="0">
              <a:latin typeface="Verdana" pitchFamily="34" charset="0"/>
              <a:ea typeface="ＭＳ Ｐゴシック" pitchFamily="34" charset="-128"/>
              <a:cs typeface="Verdana" pitchFamily="34" charset="0"/>
            </a:endParaRPr>
          </a:p>
        </p:txBody>
      </p:sp>
      <p:sp>
        <p:nvSpPr>
          <p:cNvPr id="36867" name="Rectangle 3"/>
          <p:cNvSpPr>
            <a:spLocks noGrp="1"/>
          </p:cNvSpPr>
          <p:nvPr>
            <p:ph type="body" idx="1"/>
          </p:nvPr>
        </p:nvSpPr>
        <p:spPr>
          <a:xfrm>
            <a:off x="361950" y="1711543"/>
            <a:ext cx="8372475" cy="830263"/>
          </a:xfrm>
          <a:noFill/>
        </p:spPr>
        <p:txBody>
          <a:bodyPr/>
          <a:lstStyle/>
          <a:p>
            <a:pPr algn="ctr" eaLnBrk="1" hangingPunct="1">
              <a:lnSpc>
                <a:spcPct val="80000"/>
              </a:lnSpc>
            </a:pPr>
            <a:r>
              <a:rPr lang="nl-NL" sz="2000" b="1" dirty="0" smtClean="0">
                <a:solidFill>
                  <a:srgbClr val="002060"/>
                </a:solidFill>
                <a:latin typeface="Verdana" pitchFamily="34" charset="0"/>
                <a:ea typeface="ＭＳ Ｐゴシック" pitchFamily="34" charset="-128"/>
                <a:cs typeface="Verdana" pitchFamily="34" charset="0"/>
              </a:rPr>
              <a:t>Modify standardized format from Kissimmee: </a:t>
            </a:r>
            <a:r>
              <a:rPr lang="nl-NL" sz="2000" dirty="0" smtClean="0">
                <a:latin typeface="Verdana" pitchFamily="34" charset="0"/>
                <a:ea typeface="ＭＳ Ｐゴシック" pitchFamily="34" charset="-128"/>
                <a:cs typeface="Verdana" pitchFamily="34" charset="0"/>
              </a:rPr>
              <a:t>each expectation document contains the following twelve pieces of information</a:t>
            </a:r>
            <a:endParaRPr lang="en-US" sz="2000" dirty="0" smtClean="0">
              <a:latin typeface="Verdana" pitchFamily="34" charset="0"/>
              <a:ea typeface="ＭＳ Ｐゴシック" pitchFamily="34" charset="-128"/>
              <a:cs typeface="Verdana" pitchFamily="34" charset="0"/>
            </a:endParaRPr>
          </a:p>
        </p:txBody>
      </p:sp>
      <p:sp>
        <p:nvSpPr>
          <p:cNvPr id="36869" name="Text Box 5"/>
          <p:cNvSpPr txBox="1">
            <a:spLocks noChangeArrowheads="1"/>
          </p:cNvSpPr>
          <p:nvPr/>
        </p:nvSpPr>
        <p:spPr bwMode="auto">
          <a:xfrm>
            <a:off x="5902325" y="6218238"/>
            <a:ext cx="2449513" cy="274637"/>
          </a:xfrm>
          <a:prstGeom prst="rect">
            <a:avLst/>
          </a:prstGeom>
          <a:noFill/>
          <a:ln w="9525">
            <a:noFill/>
            <a:miter lim="800000"/>
            <a:headEnd/>
            <a:tailEnd/>
          </a:ln>
        </p:spPr>
        <p:txBody>
          <a:bodyPr>
            <a:spAutoFit/>
          </a:bodyPr>
          <a:lstStyle/>
          <a:p>
            <a:pPr>
              <a:spcBef>
                <a:spcPct val="50000"/>
              </a:spcBef>
            </a:pPr>
            <a:r>
              <a:rPr lang="nl-NL" sz="1200">
                <a:latin typeface="Arial" pitchFamily="34" charset="0"/>
              </a:rPr>
              <a:t>Source: Anderson et al. 2005</a:t>
            </a:r>
            <a:endParaRPr lang="en-US" sz="1200">
              <a:latin typeface="Arial" pitchFamily="34" charset="0"/>
            </a:endParaRPr>
          </a:p>
        </p:txBody>
      </p:sp>
      <p:cxnSp>
        <p:nvCxnSpPr>
          <p:cNvPr id="9" name="Straight Arrow Connector 8"/>
          <p:cNvCxnSpPr/>
          <p:nvPr/>
        </p:nvCxnSpPr>
        <p:spPr>
          <a:xfrm flipH="1">
            <a:off x="1087438" y="3925614"/>
            <a:ext cx="1700212" cy="12337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1223964" y="5159375"/>
            <a:ext cx="1563686" cy="8778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792163" y="1907904"/>
            <a:ext cx="7532307" cy="3416320"/>
          </a:xfrm>
          <a:prstGeom prst="rect">
            <a:avLst/>
          </a:prstGeom>
          <a:solidFill>
            <a:schemeClr val="accent3">
              <a:lumMod val="20000"/>
              <a:lumOff val="80000"/>
            </a:schemeClr>
          </a:solidFill>
          <a:ln w="9525">
            <a:solidFill>
              <a:schemeClr val="tx1"/>
            </a:solidFill>
            <a:miter lim="800000"/>
            <a:headEnd/>
            <a:tailEnd/>
          </a:ln>
        </p:spPr>
        <p:txBody>
          <a:bodyPr wrap="square">
            <a:spAutoFit/>
          </a:bodyPr>
          <a:lstStyle/>
          <a:p>
            <a:pPr marL="268288" indent="-268288">
              <a:spcBef>
                <a:spcPct val="50000"/>
              </a:spcBef>
              <a:buFont typeface="Arial" pitchFamily="34" charset="0"/>
              <a:buChar char="•"/>
              <a:defRPr/>
            </a:pPr>
            <a:r>
              <a:rPr lang="en-GB" sz="2400" dirty="0"/>
              <a:t> Capture risks and uncertainties as new </a:t>
            </a:r>
            <a:r>
              <a:rPr lang="en-GB" sz="2400" dirty="0" smtClean="0"/>
              <a:t>attribute</a:t>
            </a:r>
          </a:p>
          <a:p>
            <a:pPr>
              <a:spcBef>
                <a:spcPct val="50000"/>
              </a:spcBef>
              <a:defRPr/>
            </a:pPr>
            <a:endParaRPr lang="en-GB" sz="2400" dirty="0"/>
          </a:p>
          <a:p>
            <a:pPr marL="268288" indent="-268288">
              <a:spcBef>
                <a:spcPct val="50000"/>
              </a:spcBef>
              <a:buFont typeface="Arial" pitchFamily="34" charset="0"/>
              <a:buChar char="•"/>
              <a:defRPr/>
            </a:pPr>
            <a:r>
              <a:rPr lang="en-GB" sz="2400" dirty="0"/>
              <a:t>S</a:t>
            </a:r>
            <a:r>
              <a:rPr lang="en-GB" sz="2400" dirty="0" smtClean="0"/>
              <a:t>ocial </a:t>
            </a:r>
            <a:r>
              <a:rPr lang="en-GB" sz="2400" dirty="0"/>
              <a:t>ecological coupling and integration with other drivers incorporated into external </a:t>
            </a:r>
            <a:r>
              <a:rPr lang="en-GB" sz="2400" dirty="0" smtClean="0"/>
              <a:t>constraints</a:t>
            </a:r>
          </a:p>
          <a:p>
            <a:pPr>
              <a:spcBef>
                <a:spcPct val="50000"/>
              </a:spcBef>
              <a:defRPr/>
            </a:pPr>
            <a:endParaRPr lang="en-GB" sz="2400" dirty="0"/>
          </a:p>
          <a:p>
            <a:pPr marL="268288" indent="-268288">
              <a:spcBef>
                <a:spcPct val="50000"/>
              </a:spcBef>
              <a:buFont typeface="Arial" pitchFamily="34" charset="0"/>
              <a:buChar char="•"/>
              <a:defRPr/>
            </a:pPr>
            <a:r>
              <a:rPr lang="en-GB" sz="2400" dirty="0"/>
              <a:t>Time course provides milestones where adjustments are made to expectations and expected </a:t>
            </a:r>
            <a:r>
              <a:rPr lang="en-GB" sz="2400" dirty="0" smtClean="0"/>
              <a:t>outcomes</a:t>
            </a:r>
            <a:endParaRPr lang="en-US" sz="2400" dirty="0">
              <a:solidFill>
                <a:srgbClr val="C00000"/>
              </a:solidFill>
            </a:endParaRPr>
          </a:p>
        </p:txBody>
      </p:sp>
      <p:sp>
        <p:nvSpPr>
          <p:cNvPr id="5" name="Rectangle 2"/>
          <p:cNvSpPr>
            <a:spLocks noGrp="1"/>
          </p:cNvSpPr>
          <p:nvPr>
            <p:ph type="title"/>
          </p:nvPr>
        </p:nvSpPr>
        <p:spPr>
          <a:xfrm>
            <a:off x="792163" y="1239838"/>
            <a:ext cx="7532687" cy="360362"/>
          </a:xfrm>
        </p:spPr>
        <p:txBody>
          <a:bodyPr/>
          <a:lstStyle/>
          <a:p>
            <a:pPr eaLnBrk="1" hangingPunct="1"/>
            <a:r>
              <a:rPr lang="nl-NL" sz="2000" dirty="0" smtClean="0">
                <a:latin typeface="Verdana" pitchFamily="34" charset="0"/>
                <a:ea typeface="ＭＳ Ｐゴシック" pitchFamily="34" charset="-128"/>
                <a:cs typeface="Verdana" pitchFamily="34" charset="0"/>
              </a:rPr>
              <a:t>Expectations of the Kissimmee River Restoration</a:t>
            </a:r>
            <a:endParaRPr lang="en-US" sz="2000" dirty="0" smtClean="0">
              <a:latin typeface="Verdana" pitchFamily="34" charset="0"/>
              <a:ea typeface="ＭＳ Ｐゴシック" pitchFamily="34" charset="-128"/>
              <a:cs typeface="Verdana" pitchFamily="34" charset="0"/>
            </a:endParaRPr>
          </a:p>
        </p:txBody>
      </p:sp>
    </p:spTree>
    <p:extLst>
      <p:ext uri="{BB962C8B-B14F-4D97-AF65-F5344CB8AC3E}">
        <p14:creationId xmlns:p14="http://schemas.microsoft.com/office/powerpoint/2010/main" val="198361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333049" y="1239838"/>
            <a:ext cx="8495642" cy="360362"/>
          </a:xfrm>
        </p:spPr>
        <p:txBody>
          <a:bodyPr/>
          <a:lstStyle/>
          <a:p>
            <a:pPr eaLnBrk="1" hangingPunct="1"/>
            <a:r>
              <a:rPr lang="nl-NL" sz="2000" dirty="0" smtClean="0">
                <a:latin typeface="Verdana" pitchFamily="34" charset="0"/>
                <a:ea typeface="ＭＳ Ｐゴシック" pitchFamily="34" charset="-128"/>
                <a:cs typeface="Verdana" pitchFamily="34" charset="0"/>
              </a:rPr>
              <a:t>Develop synergies between ecological restoration and ….</a:t>
            </a:r>
            <a:endParaRPr lang="en-GB" sz="2000" dirty="0" smtClean="0">
              <a:latin typeface="Verdana" pitchFamily="34" charset="0"/>
              <a:ea typeface="ＭＳ Ｐゴシック" pitchFamily="34" charset="-128"/>
              <a:cs typeface="Verdana" pitchFamily="34" charset="0"/>
            </a:endParaRPr>
          </a:p>
        </p:txBody>
      </p:sp>
      <p:sp>
        <p:nvSpPr>
          <p:cNvPr id="3" name="Content Placeholder 2"/>
          <p:cNvSpPr>
            <a:spLocks noGrp="1"/>
          </p:cNvSpPr>
          <p:nvPr>
            <p:ph idx="1"/>
          </p:nvPr>
        </p:nvSpPr>
        <p:spPr>
          <a:xfrm>
            <a:off x="285750" y="1742094"/>
            <a:ext cx="8728075" cy="1729704"/>
          </a:xfrm>
        </p:spPr>
        <p:txBody>
          <a:bodyPr/>
          <a:lstStyle/>
          <a:p>
            <a:pPr marL="173038" indent="0">
              <a:buFont typeface="Arial" pitchFamily="34" charset="0"/>
              <a:buNone/>
              <a:defRPr/>
            </a:pPr>
            <a:r>
              <a:rPr lang="en-GB" sz="2000" dirty="0" smtClean="0"/>
              <a:t>Promote current approaches where climate and land use change are taken into account for the choice and design of river restoration practices that promote wider ecosystem and societal benefits</a:t>
            </a:r>
          </a:p>
          <a:p>
            <a:pPr>
              <a:buFont typeface="Arial" pitchFamily="34" charset="0"/>
              <a:buNone/>
              <a:defRPr/>
            </a:pPr>
            <a:endParaRPr lang="en-GB" b="1" dirty="0" smtClean="0"/>
          </a:p>
        </p:txBody>
      </p:sp>
      <p:pic>
        <p:nvPicPr>
          <p:cNvPr id="4100" name="Picture 4"/>
          <p:cNvPicPr>
            <a:picLocks noChangeAspect="1" noChangeArrowheads="1"/>
          </p:cNvPicPr>
          <p:nvPr/>
        </p:nvPicPr>
        <p:blipFill>
          <a:blip r:embed="rId3"/>
          <a:srcRect/>
          <a:stretch>
            <a:fillRect/>
          </a:stretch>
        </p:blipFill>
        <p:spPr bwMode="auto">
          <a:xfrm>
            <a:off x="1368425" y="3031955"/>
            <a:ext cx="5724525" cy="3621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p:cNvSpPr>
          <p:nvPr>
            <p:ph type="title"/>
          </p:nvPr>
        </p:nvSpPr>
        <p:spPr>
          <a:xfrm>
            <a:off x="283777" y="1069478"/>
            <a:ext cx="8781393" cy="582612"/>
          </a:xfrm>
        </p:spPr>
        <p:txBody>
          <a:bodyPr/>
          <a:lstStyle/>
          <a:p>
            <a:pPr eaLnBrk="1" hangingPunct="1"/>
            <a:r>
              <a:rPr lang="nl-NL" sz="2000" dirty="0" smtClean="0">
                <a:latin typeface="Verdana" pitchFamily="34" charset="0"/>
                <a:ea typeface="ＭＳ Ｐゴシック" pitchFamily="34" charset="-128"/>
                <a:cs typeface="Verdana" pitchFamily="34" charset="0"/>
              </a:rPr>
              <a:t>Synergies between ecological restoration and ….</a:t>
            </a:r>
            <a:endParaRPr lang="en-US" sz="2000" dirty="0" smtClean="0">
              <a:latin typeface="Verdana" pitchFamily="34" charset="0"/>
              <a:ea typeface="ＭＳ Ｐゴシック" pitchFamily="34" charset="-128"/>
              <a:cs typeface="Verdana" pitchFamily="34" charset="0"/>
            </a:endParaRPr>
          </a:p>
        </p:txBody>
      </p:sp>
      <p:sp>
        <p:nvSpPr>
          <p:cNvPr id="58371" name="Rectangle 3"/>
          <p:cNvSpPr>
            <a:spLocks noGrp="1"/>
          </p:cNvSpPr>
          <p:nvPr>
            <p:ph type="body" idx="1"/>
          </p:nvPr>
        </p:nvSpPr>
        <p:spPr>
          <a:xfrm>
            <a:off x="574675" y="1809750"/>
            <a:ext cx="5416550" cy="4524315"/>
          </a:xfrm>
        </p:spPr>
        <p:txBody>
          <a:bodyPr/>
          <a:lstStyle/>
          <a:p>
            <a:pPr eaLnBrk="1" hangingPunct="1">
              <a:buFont typeface="Arial" pitchFamily="34" charset="0"/>
              <a:buChar char="•"/>
              <a:defRPr/>
            </a:pPr>
            <a:r>
              <a:rPr lang="nl-NL" sz="1800" dirty="0" smtClean="0">
                <a:latin typeface="Verdana" pitchFamily="34" charset="0"/>
                <a:ea typeface="ＭＳ Ｐゴシック" pitchFamily="34" charset="-128"/>
                <a:cs typeface="Verdana" pitchFamily="34" charset="0"/>
              </a:rPr>
              <a:t>Flood protection (Room for Rivers, Ecoflood)</a:t>
            </a:r>
          </a:p>
          <a:p>
            <a:pPr eaLnBrk="1" hangingPunct="1">
              <a:buFont typeface="Arial" pitchFamily="34" charset="0"/>
              <a:buChar char="•"/>
              <a:defRPr/>
            </a:pPr>
            <a:r>
              <a:rPr lang="nl-NL" sz="1800" dirty="0" smtClean="0">
                <a:latin typeface="Verdana" pitchFamily="34" charset="0"/>
                <a:ea typeface="ＭＳ Ｐゴシック" pitchFamily="34" charset="-128"/>
                <a:cs typeface="Verdana" pitchFamily="34" charset="0"/>
              </a:rPr>
              <a:t>Navigation (parallel dams; wave action)</a:t>
            </a:r>
          </a:p>
          <a:p>
            <a:pPr eaLnBrk="1" hangingPunct="1">
              <a:buFont typeface="Arial" pitchFamily="34" charset="0"/>
              <a:buChar char="•"/>
              <a:defRPr/>
            </a:pPr>
            <a:r>
              <a:rPr lang="nl-NL" sz="1800" dirty="0" smtClean="0">
                <a:latin typeface="Verdana" pitchFamily="34" charset="0"/>
                <a:ea typeface="ＭＳ Ｐゴシック" pitchFamily="34" charset="-128"/>
                <a:cs typeface="Verdana" pitchFamily="34" charset="0"/>
              </a:rPr>
              <a:t>Agriculture (land use of riparian zones; sediment dynamics)</a:t>
            </a:r>
          </a:p>
          <a:p>
            <a:pPr eaLnBrk="1" hangingPunct="1">
              <a:buFont typeface="Arial" pitchFamily="34" charset="0"/>
              <a:buChar char="•"/>
              <a:defRPr/>
            </a:pPr>
            <a:r>
              <a:rPr lang="nl-NL" sz="1800" dirty="0" smtClean="0">
                <a:latin typeface="Verdana" pitchFamily="34" charset="0"/>
                <a:ea typeface="ＭＳ Ｐゴシック" pitchFamily="34" charset="-128"/>
                <a:cs typeface="Verdana" pitchFamily="34" charset="0"/>
              </a:rPr>
              <a:t>Hydropower (Environmental flows; hydropeaking)</a:t>
            </a:r>
          </a:p>
          <a:p>
            <a:pPr eaLnBrk="1" hangingPunct="1">
              <a:buFont typeface="Arial" pitchFamily="34" charset="0"/>
              <a:buChar char="•"/>
              <a:defRPr/>
            </a:pPr>
            <a:r>
              <a:rPr lang="nl-NL" sz="1800" dirty="0" smtClean="0">
                <a:latin typeface="Verdana" pitchFamily="34" charset="0"/>
                <a:ea typeface="ＭＳ Ｐゴシック" pitchFamily="34" charset="-128"/>
                <a:cs typeface="Verdana" pitchFamily="34" charset="0"/>
              </a:rPr>
              <a:t>Urban development</a:t>
            </a:r>
          </a:p>
          <a:p>
            <a:pPr eaLnBrk="1" hangingPunct="1">
              <a:defRPr/>
            </a:pPr>
            <a:endParaRPr lang="nl-NL" sz="1800" dirty="0" smtClean="0">
              <a:latin typeface="Verdana" pitchFamily="34" charset="0"/>
              <a:ea typeface="ＭＳ Ｐゴシック" pitchFamily="34" charset="-128"/>
              <a:cs typeface="Verdana" pitchFamily="34" charset="0"/>
            </a:endParaRPr>
          </a:p>
          <a:p>
            <a:pPr eaLnBrk="1" hangingPunct="1">
              <a:defRPr/>
            </a:pPr>
            <a:r>
              <a:rPr lang="nl-NL" sz="1800" dirty="0" smtClean="0">
                <a:latin typeface="Verdana" pitchFamily="34" charset="0"/>
                <a:ea typeface="ＭＳ Ｐゴシック" pitchFamily="34" charset="-128"/>
                <a:cs typeface="Verdana" pitchFamily="34" charset="0"/>
              </a:rPr>
              <a:t>To …</a:t>
            </a:r>
          </a:p>
          <a:p>
            <a:pPr eaLnBrk="1" hangingPunct="1">
              <a:defRPr/>
            </a:pPr>
            <a:endParaRPr lang="nl-NL" sz="1800" dirty="0" smtClean="0">
              <a:latin typeface="Verdana" pitchFamily="34" charset="0"/>
              <a:ea typeface="ＭＳ Ｐゴシック" pitchFamily="34" charset="-128"/>
              <a:cs typeface="Verdana" pitchFamily="34" charset="0"/>
            </a:endParaRPr>
          </a:p>
          <a:p>
            <a:pPr eaLnBrk="1" hangingPunct="1">
              <a:defRPr/>
            </a:pPr>
            <a:r>
              <a:rPr lang="nl-NL" sz="1800" dirty="0" smtClean="0">
                <a:latin typeface="Verdana" pitchFamily="34" charset="0"/>
                <a:ea typeface="ＭＳ Ｐゴシック" pitchFamily="34" charset="-128"/>
                <a:cs typeface="Verdana" pitchFamily="34" charset="0"/>
              </a:rPr>
              <a:t>Expand the potential for restoration</a:t>
            </a:r>
          </a:p>
          <a:p>
            <a:pPr eaLnBrk="1" hangingPunct="1">
              <a:defRPr/>
            </a:pPr>
            <a:endParaRPr lang="nl-NL" sz="1800" dirty="0" smtClean="0">
              <a:latin typeface="Verdana" pitchFamily="34" charset="0"/>
              <a:ea typeface="ＭＳ Ｐゴシック" pitchFamily="34" charset="-128"/>
              <a:cs typeface="Verdana" pitchFamily="34" charset="0"/>
            </a:endParaRPr>
          </a:p>
          <a:p>
            <a:pPr eaLnBrk="1" hangingPunct="1">
              <a:defRPr/>
            </a:pPr>
            <a:r>
              <a:rPr lang="nl-NL" sz="1800" dirty="0" smtClean="0">
                <a:latin typeface="Verdana" pitchFamily="34" charset="0"/>
                <a:ea typeface="ＭＳ Ｐゴシック" pitchFamily="34" charset="-128"/>
                <a:cs typeface="Verdana" pitchFamily="34" charset="0"/>
              </a:rPr>
              <a:t>Widen societal accpetance for restoration</a:t>
            </a:r>
          </a:p>
        </p:txBody>
      </p:sp>
      <p:pic>
        <p:nvPicPr>
          <p:cNvPr id="40965" name="Picture 5"/>
          <p:cNvPicPr>
            <a:picLocks noChangeAspect="1" noChangeArrowheads="1"/>
          </p:cNvPicPr>
          <p:nvPr/>
        </p:nvPicPr>
        <p:blipFill>
          <a:blip r:embed="rId3"/>
          <a:srcRect/>
          <a:stretch>
            <a:fillRect/>
          </a:stretch>
        </p:blipFill>
        <p:spPr bwMode="auto">
          <a:xfrm>
            <a:off x="5991225" y="2189436"/>
            <a:ext cx="2695575" cy="37719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09575" y="1135063"/>
            <a:ext cx="8229600" cy="482600"/>
          </a:xfrm>
        </p:spPr>
        <p:txBody>
          <a:bodyPr/>
          <a:lstStyle/>
          <a:p>
            <a:r>
              <a:rPr lang="en-GB" sz="2000" dirty="0" smtClean="0">
                <a:latin typeface="Verdana" pitchFamily="34" charset="0"/>
                <a:ea typeface="ＭＳ Ｐゴシック" pitchFamily="34" charset="-128"/>
                <a:cs typeface="Verdana" pitchFamily="34" charset="0"/>
              </a:rPr>
              <a:t>DPSIR approach</a:t>
            </a:r>
          </a:p>
        </p:txBody>
      </p:sp>
      <p:sp>
        <p:nvSpPr>
          <p:cNvPr id="57347" name="Content Placeholder 2"/>
          <p:cNvSpPr>
            <a:spLocks noGrp="1"/>
          </p:cNvSpPr>
          <p:nvPr>
            <p:ph idx="1"/>
          </p:nvPr>
        </p:nvSpPr>
        <p:spPr>
          <a:xfrm>
            <a:off x="250825" y="1617663"/>
            <a:ext cx="8713788" cy="2597150"/>
          </a:xfrm>
        </p:spPr>
        <p:txBody>
          <a:bodyPr/>
          <a:lstStyle/>
          <a:p>
            <a:pPr marL="0" indent="0">
              <a:buFont typeface="Arial" pitchFamily="34" charset="0"/>
              <a:buNone/>
              <a:defRPr/>
            </a:pPr>
            <a:r>
              <a:rPr lang="en-GB" dirty="0" smtClean="0">
                <a:latin typeface="Verdana" pitchFamily="34" charset="0"/>
                <a:ea typeface="ＭＳ Ｐゴシック" pitchFamily="34" charset="-128"/>
                <a:cs typeface="Verdana" pitchFamily="34" charset="0"/>
              </a:rPr>
              <a:t>Use nested DPSIR approach to assess scope for coupled strategies to incorporate responses to climate [flood protection] and land use [e.g. sedimentation] and renewable energy demands [hydropower]  with improvements of ecological status – win-win scenarios.</a:t>
            </a:r>
          </a:p>
          <a:p>
            <a:pPr>
              <a:buFont typeface="Arial" pitchFamily="34" charset="0"/>
              <a:buNone/>
              <a:defRPr/>
            </a:pPr>
            <a:endParaRPr lang="en-GB" dirty="0" smtClean="0">
              <a:latin typeface="Verdana" pitchFamily="34" charset="0"/>
              <a:ea typeface="ＭＳ Ｐゴシック" pitchFamily="34" charset="-128"/>
              <a:cs typeface="Verdana" pitchFamily="34" charset="0"/>
            </a:endParaRPr>
          </a:p>
          <a:p>
            <a:pPr>
              <a:buFont typeface="Arial" pitchFamily="34" charset="0"/>
              <a:buNone/>
              <a:defRPr/>
            </a:pPr>
            <a:endParaRPr lang="en-GB" dirty="0" smtClean="0">
              <a:latin typeface="Verdana" pitchFamily="34" charset="0"/>
              <a:ea typeface="ＭＳ Ｐゴシック" pitchFamily="34" charset="-128"/>
              <a:cs typeface="Verdana" pitchFamily="34" charset="0"/>
            </a:endParaRPr>
          </a:p>
        </p:txBody>
      </p:sp>
      <p:pic>
        <p:nvPicPr>
          <p:cNvPr id="7172" name="Picture 4"/>
          <p:cNvPicPr>
            <a:picLocks noChangeAspect="1" noChangeArrowheads="1"/>
          </p:cNvPicPr>
          <p:nvPr/>
        </p:nvPicPr>
        <p:blipFill>
          <a:blip r:embed="rId3"/>
          <a:srcRect/>
          <a:stretch>
            <a:fillRect/>
          </a:stretch>
        </p:blipFill>
        <p:spPr bwMode="auto">
          <a:xfrm>
            <a:off x="250825" y="3451225"/>
            <a:ext cx="3892550" cy="3406775"/>
          </a:xfrm>
          <a:prstGeom prst="rect">
            <a:avLst/>
          </a:prstGeom>
          <a:noFill/>
          <a:ln w="9525">
            <a:noFill/>
            <a:miter lim="800000"/>
            <a:headEnd/>
            <a:tailEnd/>
          </a:ln>
        </p:spPr>
      </p:pic>
      <p:sp>
        <p:nvSpPr>
          <p:cNvPr id="7173" name="Rectangle 5"/>
          <p:cNvSpPr>
            <a:spLocks noChangeArrowheads="1"/>
          </p:cNvSpPr>
          <p:nvPr/>
        </p:nvSpPr>
        <p:spPr bwMode="auto">
          <a:xfrm>
            <a:off x="4143375" y="6057519"/>
            <a:ext cx="4821238" cy="523220"/>
          </a:xfrm>
          <a:prstGeom prst="rect">
            <a:avLst/>
          </a:prstGeom>
          <a:noFill/>
          <a:ln w="9525">
            <a:noFill/>
            <a:miter lim="800000"/>
            <a:headEnd/>
            <a:tailEnd/>
          </a:ln>
        </p:spPr>
        <p:txBody>
          <a:bodyPr wrap="square">
            <a:spAutoFit/>
          </a:bodyPr>
          <a:lstStyle/>
          <a:p>
            <a:r>
              <a:rPr lang="en-GB" sz="1400" b="1" dirty="0"/>
              <a:t>Nested DPSIR framework for the management of the aquatic environment </a:t>
            </a:r>
            <a:r>
              <a:rPr lang="en-GB" sz="1400" b="1" dirty="0" smtClean="0"/>
              <a:t>(source: </a:t>
            </a:r>
            <a:r>
              <a:rPr lang="en-GB" sz="1400" b="1" dirty="0"/>
              <a:t>Atkins </a:t>
            </a:r>
            <a:r>
              <a:rPr lang="en-GB" sz="1400" b="1" i="1" dirty="0"/>
              <a:t>et al.</a:t>
            </a:r>
            <a:r>
              <a:rPr lang="en-GB" sz="1400" b="1" dirty="0"/>
              <a:t>, 2011a).</a:t>
            </a:r>
            <a:endParaRPr lang="en-GB" sz="1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ChangeArrowheads="1"/>
          </p:cNvSpPr>
          <p:nvPr/>
        </p:nvSpPr>
        <p:spPr bwMode="auto">
          <a:xfrm>
            <a:off x="877888" y="6165850"/>
            <a:ext cx="3900487" cy="522288"/>
          </a:xfrm>
          <a:prstGeom prst="rect">
            <a:avLst/>
          </a:prstGeom>
          <a:noFill/>
          <a:ln w="9525">
            <a:noFill/>
            <a:miter lim="800000"/>
            <a:headEnd/>
            <a:tailEnd/>
          </a:ln>
        </p:spPr>
        <p:txBody>
          <a:bodyPr wrap="none">
            <a:spAutoFit/>
          </a:bodyPr>
          <a:lstStyle/>
          <a:p>
            <a:pPr eaLnBrk="1" hangingPunct="1"/>
            <a:r>
              <a:rPr lang="en-GB" sz="2800">
                <a:solidFill>
                  <a:schemeClr val="bg1"/>
                </a:solidFill>
              </a:rPr>
              <a:t>Large boulder  placement</a:t>
            </a:r>
            <a:endParaRPr lang="en-GB" sz="2800"/>
          </a:p>
        </p:txBody>
      </p:sp>
      <p:sp>
        <p:nvSpPr>
          <p:cNvPr id="4099" name="Rectangle 8"/>
          <p:cNvSpPr>
            <a:spLocks noChangeArrowheads="1"/>
          </p:cNvSpPr>
          <p:nvPr/>
        </p:nvSpPr>
        <p:spPr bwMode="auto">
          <a:xfrm>
            <a:off x="1214438" y="3402013"/>
            <a:ext cx="2727325" cy="523875"/>
          </a:xfrm>
          <a:prstGeom prst="rect">
            <a:avLst/>
          </a:prstGeom>
          <a:noFill/>
          <a:ln w="9525">
            <a:noFill/>
            <a:miter lim="800000"/>
            <a:headEnd/>
            <a:tailEnd/>
          </a:ln>
        </p:spPr>
        <p:txBody>
          <a:bodyPr wrap="none">
            <a:spAutoFit/>
          </a:bodyPr>
          <a:lstStyle/>
          <a:p>
            <a:pPr eaLnBrk="1" hangingPunct="1"/>
            <a:r>
              <a:rPr lang="en-GB" sz="2800">
                <a:solidFill>
                  <a:schemeClr val="bg1"/>
                </a:solidFill>
              </a:rPr>
              <a:t>Bank stabilization</a:t>
            </a:r>
            <a:endParaRPr lang="en-GB" sz="2800"/>
          </a:p>
        </p:txBody>
      </p:sp>
      <p:sp>
        <p:nvSpPr>
          <p:cNvPr id="4100" name="Rectangle 9"/>
          <p:cNvSpPr>
            <a:spLocks noChangeArrowheads="1"/>
          </p:cNvSpPr>
          <p:nvPr/>
        </p:nvSpPr>
        <p:spPr bwMode="auto">
          <a:xfrm>
            <a:off x="4703763" y="6237288"/>
            <a:ext cx="3635375" cy="523875"/>
          </a:xfrm>
          <a:prstGeom prst="rect">
            <a:avLst/>
          </a:prstGeom>
          <a:noFill/>
          <a:ln w="9525">
            <a:noFill/>
            <a:miter lim="800000"/>
            <a:headEnd/>
            <a:tailEnd/>
          </a:ln>
        </p:spPr>
        <p:txBody>
          <a:bodyPr wrap="none">
            <a:spAutoFit/>
          </a:bodyPr>
          <a:lstStyle/>
          <a:p>
            <a:pPr eaLnBrk="1" hangingPunct="1"/>
            <a:r>
              <a:rPr lang="en-GB" sz="2800">
                <a:solidFill>
                  <a:schemeClr val="bg1"/>
                </a:solidFill>
              </a:rPr>
              <a:t>Reconnected floodplain</a:t>
            </a:r>
            <a:endParaRPr lang="en-GB" sz="2800"/>
          </a:p>
        </p:txBody>
      </p:sp>
      <p:sp>
        <p:nvSpPr>
          <p:cNvPr id="4101" name="Title 1"/>
          <p:cNvSpPr txBox="1">
            <a:spLocks/>
          </p:cNvSpPr>
          <p:nvPr/>
        </p:nvSpPr>
        <p:spPr bwMode="auto">
          <a:xfrm>
            <a:off x="285750" y="1176338"/>
            <a:ext cx="8858250" cy="454025"/>
          </a:xfrm>
          <a:prstGeom prst="rect">
            <a:avLst/>
          </a:prstGeom>
          <a:noFill/>
          <a:ln w="9525">
            <a:noFill/>
            <a:miter lim="800000"/>
            <a:headEnd/>
            <a:tailEnd/>
          </a:ln>
        </p:spPr>
        <p:txBody>
          <a:bodyPr/>
          <a:lstStyle/>
          <a:p>
            <a:pPr eaLnBrk="1" hangingPunct="1"/>
            <a:r>
              <a:rPr lang="en-GB" sz="2400" b="1">
                <a:solidFill>
                  <a:srgbClr val="FF0000"/>
                </a:solidFill>
                <a:latin typeface="Verdana" pitchFamily="34" charset="0"/>
              </a:rPr>
              <a:t>Overview</a:t>
            </a:r>
          </a:p>
        </p:txBody>
      </p:sp>
      <p:sp>
        <p:nvSpPr>
          <p:cNvPr id="4102" name="Content Placeholder 2"/>
          <p:cNvSpPr txBox="1">
            <a:spLocks/>
          </p:cNvSpPr>
          <p:nvPr/>
        </p:nvSpPr>
        <p:spPr bwMode="auto">
          <a:xfrm>
            <a:off x="254000" y="2143125"/>
            <a:ext cx="5105400" cy="4094163"/>
          </a:xfrm>
          <a:prstGeom prst="rect">
            <a:avLst/>
          </a:prstGeom>
          <a:noFill/>
          <a:ln w="9525">
            <a:noFill/>
            <a:miter lim="800000"/>
            <a:headEnd/>
            <a:tailEnd/>
          </a:ln>
        </p:spPr>
        <p:txBody>
          <a:bodyPr/>
          <a:lstStyle/>
          <a:p>
            <a:pPr marL="268288" indent="-268288" eaLnBrk="1" hangingPunct="1">
              <a:spcBef>
                <a:spcPts val="1200"/>
              </a:spcBef>
              <a:buFont typeface="Arial" pitchFamily="34" charset="0"/>
              <a:buChar char="•"/>
            </a:pPr>
            <a:r>
              <a:rPr lang="en-GB" sz="2200" dirty="0" smtClean="0">
                <a:solidFill>
                  <a:schemeClr val="tx2"/>
                </a:solidFill>
                <a:latin typeface="Verdana" pitchFamily="34" charset="0"/>
              </a:rPr>
              <a:t>Determining </a:t>
            </a:r>
            <a:r>
              <a:rPr lang="en-GB" sz="2200" dirty="0">
                <a:solidFill>
                  <a:schemeClr val="tx2"/>
                </a:solidFill>
                <a:latin typeface="Verdana" pitchFamily="34" charset="0"/>
              </a:rPr>
              <a:t>restoration success</a:t>
            </a:r>
          </a:p>
          <a:p>
            <a:pPr marL="725488" lvl="1" indent="-268288" eaLnBrk="1" hangingPunct="1">
              <a:spcBef>
                <a:spcPts val="1200"/>
              </a:spcBef>
              <a:buFont typeface="Arial" pitchFamily="34" charset="0"/>
              <a:buChar char="•"/>
            </a:pPr>
            <a:r>
              <a:rPr lang="en-GB" sz="2200" dirty="0" smtClean="0">
                <a:solidFill>
                  <a:schemeClr val="tx2"/>
                </a:solidFill>
                <a:latin typeface="Verdana" pitchFamily="34" charset="0"/>
              </a:rPr>
              <a:t>Benchmarking and endpoints</a:t>
            </a:r>
          </a:p>
          <a:p>
            <a:pPr marL="725488" lvl="1" indent="-268288" eaLnBrk="1" hangingPunct="1">
              <a:spcBef>
                <a:spcPts val="1200"/>
              </a:spcBef>
              <a:buFont typeface="Arial" pitchFamily="34" charset="0"/>
              <a:buChar char="•"/>
            </a:pPr>
            <a:r>
              <a:rPr lang="en-GB" sz="2200" dirty="0" smtClean="0">
                <a:solidFill>
                  <a:schemeClr val="tx2"/>
                </a:solidFill>
                <a:latin typeface="Verdana" pitchFamily="34" charset="0"/>
              </a:rPr>
              <a:t>Project </a:t>
            </a:r>
            <a:r>
              <a:rPr lang="en-GB" sz="2200" dirty="0">
                <a:solidFill>
                  <a:schemeClr val="tx2"/>
                </a:solidFill>
                <a:latin typeface="Verdana" pitchFamily="34" charset="0"/>
              </a:rPr>
              <a:t>planning approach</a:t>
            </a:r>
          </a:p>
          <a:p>
            <a:pPr marL="268288" indent="-268288" eaLnBrk="1" hangingPunct="1">
              <a:spcBef>
                <a:spcPts val="1200"/>
              </a:spcBef>
              <a:buFont typeface="Arial" pitchFamily="34" charset="0"/>
              <a:buChar char="•"/>
            </a:pPr>
            <a:r>
              <a:rPr lang="en-GB" sz="2200" dirty="0" smtClean="0">
                <a:solidFill>
                  <a:schemeClr val="tx2"/>
                </a:solidFill>
                <a:latin typeface="Verdana" pitchFamily="34" charset="0"/>
              </a:rPr>
              <a:t>Synergies </a:t>
            </a:r>
            <a:r>
              <a:rPr lang="en-GB" sz="2200" dirty="0">
                <a:solidFill>
                  <a:schemeClr val="tx2"/>
                </a:solidFill>
                <a:latin typeface="Verdana" pitchFamily="34" charset="0"/>
              </a:rPr>
              <a:t>with other sectors to improve </a:t>
            </a:r>
            <a:r>
              <a:rPr lang="en-GB" sz="2200" dirty="0" smtClean="0">
                <a:solidFill>
                  <a:schemeClr val="tx2"/>
                </a:solidFill>
                <a:latin typeface="Verdana" pitchFamily="34" charset="0"/>
              </a:rPr>
              <a:t>outcomes</a:t>
            </a:r>
          </a:p>
          <a:p>
            <a:pPr marL="268288" indent="-268288" eaLnBrk="1" hangingPunct="1">
              <a:spcBef>
                <a:spcPts val="1200"/>
              </a:spcBef>
              <a:buFont typeface="Arial" pitchFamily="34" charset="0"/>
              <a:buChar char="•"/>
            </a:pPr>
            <a:r>
              <a:rPr lang="en-GB" sz="2200" dirty="0" smtClean="0">
                <a:solidFill>
                  <a:schemeClr val="tx2"/>
                </a:solidFill>
                <a:latin typeface="Verdana" pitchFamily="34" charset="0"/>
              </a:rPr>
              <a:t>Project planning and the WIKI</a:t>
            </a:r>
          </a:p>
          <a:p>
            <a:pPr marL="268288" indent="-268288" eaLnBrk="1" hangingPunct="1">
              <a:spcBef>
                <a:spcPts val="1200"/>
              </a:spcBef>
              <a:buFont typeface="Arial" pitchFamily="34" charset="0"/>
              <a:buChar char="•"/>
            </a:pPr>
            <a:endParaRPr lang="en-GB" sz="2200" dirty="0" smtClean="0">
              <a:solidFill>
                <a:schemeClr val="tx2"/>
              </a:solidFill>
              <a:latin typeface="Verdana" pitchFamily="34" charset="0"/>
            </a:endParaRPr>
          </a:p>
          <a:p>
            <a:pPr marL="268288" indent="-268288" eaLnBrk="1" hangingPunct="1">
              <a:spcBef>
                <a:spcPts val="1200"/>
              </a:spcBef>
              <a:buFont typeface="Arial" pitchFamily="34" charset="0"/>
              <a:buChar char="•"/>
            </a:pPr>
            <a:endParaRPr lang="en-GB" sz="2200" dirty="0">
              <a:solidFill>
                <a:schemeClr val="tx2"/>
              </a:solidFill>
              <a:latin typeface="Verdana"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GB" sz="2000" dirty="0" smtClean="0">
                <a:latin typeface="Verdana" pitchFamily="34" charset="0"/>
                <a:ea typeface="ＭＳ Ｐゴシック" pitchFamily="34" charset="-128"/>
                <a:cs typeface="Verdana" pitchFamily="34" charset="0"/>
              </a:rPr>
              <a:t>DPSIR approach</a:t>
            </a:r>
          </a:p>
        </p:txBody>
      </p:sp>
      <p:sp>
        <p:nvSpPr>
          <p:cNvPr id="22531" name="Content Placeholder 2"/>
          <p:cNvSpPr>
            <a:spLocks noGrp="1"/>
          </p:cNvSpPr>
          <p:nvPr>
            <p:ph idx="1"/>
          </p:nvPr>
        </p:nvSpPr>
        <p:spPr>
          <a:xfrm>
            <a:off x="488950" y="1731963"/>
            <a:ext cx="7864475" cy="4222750"/>
          </a:xfrm>
        </p:spPr>
        <p:txBody>
          <a:bodyPr/>
          <a:lstStyle/>
          <a:p>
            <a:r>
              <a:rPr lang="en-GB" dirty="0" smtClean="0">
                <a:latin typeface="Verdana" pitchFamily="34" charset="0"/>
                <a:ea typeface="ＭＳ Ｐゴシック" pitchFamily="34" charset="-128"/>
                <a:cs typeface="Verdana" pitchFamily="34" charset="0"/>
              </a:rPr>
              <a:t>Structure of inputs related to DPSIR</a:t>
            </a:r>
          </a:p>
          <a:p>
            <a:endParaRPr lang="en-GB" dirty="0" smtClean="0">
              <a:latin typeface="Verdana" pitchFamily="34" charset="0"/>
              <a:ea typeface="ＭＳ Ｐゴシック" pitchFamily="34" charset="-128"/>
              <a:cs typeface="Verdana" pitchFamily="34" charset="0"/>
            </a:endParaRPr>
          </a:p>
          <a:p>
            <a:pPr>
              <a:buFont typeface="Arial" pitchFamily="34" charset="0"/>
              <a:buChar char="•"/>
            </a:pPr>
            <a:r>
              <a:rPr lang="en-GB" dirty="0" smtClean="0">
                <a:latin typeface="Verdana" pitchFamily="34" charset="0"/>
                <a:ea typeface="ＭＳ Ｐゴシック" pitchFamily="34" charset="-128"/>
                <a:cs typeface="Verdana" pitchFamily="34" charset="0"/>
              </a:rPr>
              <a:t>Drivers  - what are the underlying needs and motives of the sectors</a:t>
            </a:r>
          </a:p>
          <a:p>
            <a:pPr>
              <a:buFont typeface="Arial" pitchFamily="34" charset="0"/>
              <a:buChar char="•"/>
            </a:pPr>
            <a:r>
              <a:rPr lang="en-GB" dirty="0" smtClean="0">
                <a:latin typeface="Verdana" pitchFamily="34" charset="0"/>
                <a:ea typeface="ＭＳ Ｐゴシック" pitchFamily="34" charset="-128"/>
                <a:cs typeface="Verdana" pitchFamily="34" charset="0"/>
              </a:rPr>
              <a:t>Pressures –link to WFD pressures </a:t>
            </a:r>
          </a:p>
          <a:p>
            <a:pPr>
              <a:buFont typeface="Arial" pitchFamily="34" charset="0"/>
              <a:buChar char="•"/>
            </a:pPr>
            <a:r>
              <a:rPr lang="en-GB" dirty="0" smtClean="0">
                <a:latin typeface="Verdana" pitchFamily="34" charset="0"/>
                <a:ea typeface="ＭＳ Ｐゴシック" pitchFamily="34" charset="-128"/>
                <a:cs typeface="Verdana" pitchFamily="34" charset="0"/>
              </a:rPr>
              <a:t>State – current and future status of pressure status</a:t>
            </a:r>
          </a:p>
          <a:p>
            <a:pPr>
              <a:buFont typeface="Arial" pitchFamily="34" charset="0"/>
              <a:buChar char="•"/>
            </a:pPr>
            <a:r>
              <a:rPr lang="en-GB" dirty="0" smtClean="0">
                <a:latin typeface="Verdana" pitchFamily="34" charset="0"/>
                <a:ea typeface="ＭＳ Ｐゴシック" pitchFamily="34" charset="-128"/>
                <a:cs typeface="Verdana" pitchFamily="34" charset="0"/>
              </a:rPr>
              <a:t>Impact – what is the impact on BQEs in terms of change in status - how is the </a:t>
            </a:r>
            <a:r>
              <a:rPr lang="en-GB" dirty="0" err="1" smtClean="0">
                <a:latin typeface="Verdana" pitchFamily="34" charset="0"/>
                <a:ea typeface="ＭＳ Ｐゴシック" pitchFamily="34" charset="-128"/>
                <a:cs typeface="Verdana" pitchFamily="34" charset="0"/>
              </a:rPr>
              <a:t>hydromorphological</a:t>
            </a:r>
            <a:r>
              <a:rPr lang="en-GB" dirty="0" smtClean="0">
                <a:latin typeface="Verdana" pitchFamily="34" charset="0"/>
                <a:ea typeface="ＭＳ Ｐゴシック" pitchFamily="34" charset="-128"/>
                <a:cs typeface="Verdana" pitchFamily="34" charset="0"/>
              </a:rPr>
              <a:t> state and functioning altered </a:t>
            </a:r>
          </a:p>
          <a:p>
            <a:pPr>
              <a:buFont typeface="Arial" pitchFamily="34" charset="0"/>
              <a:buChar char="•"/>
            </a:pPr>
            <a:r>
              <a:rPr lang="en-GB" dirty="0" smtClean="0">
                <a:latin typeface="Verdana" pitchFamily="34" charset="0"/>
                <a:ea typeface="ＭＳ Ｐゴシック" pitchFamily="34" charset="-128"/>
                <a:cs typeface="Verdana" pitchFamily="34" charset="0"/>
              </a:rPr>
              <a:t>Response – what measures are adopted to respond to impact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000" dirty="0" smtClean="0"/>
              <a:t>DPSIR approach</a:t>
            </a:r>
            <a:endParaRPr lang="en-GB" sz="2000" dirty="0"/>
          </a:p>
        </p:txBody>
      </p:sp>
      <p:sp>
        <p:nvSpPr>
          <p:cNvPr id="8" name="TextBox 7"/>
          <p:cNvSpPr txBox="1"/>
          <p:nvPr/>
        </p:nvSpPr>
        <p:spPr>
          <a:xfrm>
            <a:off x="5443870" y="6274427"/>
            <a:ext cx="3530009" cy="307777"/>
          </a:xfrm>
          <a:prstGeom prst="rect">
            <a:avLst/>
          </a:prstGeom>
          <a:noFill/>
        </p:spPr>
        <p:txBody>
          <a:bodyPr wrap="square" rtlCol="0">
            <a:spAutoFit/>
          </a:bodyPr>
          <a:lstStyle/>
          <a:p>
            <a:pPr algn="r"/>
            <a:r>
              <a:rPr lang="en-GB" sz="1400" dirty="0" smtClean="0"/>
              <a:t>Atkins et al. 2011</a:t>
            </a:r>
            <a:endParaRPr lang="en-GB" sz="1400" dirty="0"/>
          </a:p>
        </p:txBody>
      </p:sp>
      <p:grpSp>
        <p:nvGrpSpPr>
          <p:cNvPr id="3" name="Group 2"/>
          <p:cNvGrpSpPr/>
          <p:nvPr/>
        </p:nvGrpSpPr>
        <p:grpSpPr>
          <a:xfrm>
            <a:off x="626815" y="1775637"/>
            <a:ext cx="6677414" cy="4806567"/>
            <a:chOff x="626815" y="1775637"/>
            <a:chExt cx="6677414" cy="4806567"/>
          </a:xfrm>
        </p:grpSpPr>
        <p:pic>
          <p:nvPicPr>
            <p:cNvPr id="34818" name="Picture 2"/>
            <p:cNvPicPr>
              <a:picLocks noChangeAspect="1" noChangeArrowheads="1"/>
            </p:cNvPicPr>
            <p:nvPr/>
          </p:nvPicPr>
          <p:blipFill>
            <a:blip r:embed="rId3"/>
            <a:srcRect l="9433" t="4391" r="2935" b="4938"/>
            <a:stretch>
              <a:fillRect/>
            </a:stretch>
          </p:blipFill>
          <p:spPr bwMode="auto">
            <a:xfrm>
              <a:off x="626815" y="1775637"/>
              <a:ext cx="6677414" cy="4806567"/>
            </a:xfrm>
            <a:prstGeom prst="rect">
              <a:avLst/>
            </a:prstGeom>
            <a:noFill/>
            <a:ln w="9525">
              <a:noFill/>
              <a:miter lim="800000"/>
              <a:headEnd/>
              <a:tailEnd/>
            </a:ln>
          </p:spPr>
        </p:pic>
        <p:sp>
          <p:nvSpPr>
            <p:cNvPr id="13" name="TextBox 12"/>
            <p:cNvSpPr txBox="1"/>
            <p:nvPr/>
          </p:nvSpPr>
          <p:spPr>
            <a:xfrm>
              <a:off x="3214725" y="2360430"/>
              <a:ext cx="1307995" cy="276999"/>
            </a:xfrm>
            <a:prstGeom prst="rect">
              <a:avLst/>
            </a:prstGeom>
            <a:solidFill>
              <a:schemeClr val="bg1"/>
            </a:solidFill>
          </p:spPr>
          <p:txBody>
            <a:bodyPr wrap="square" rtlCol="0">
              <a:spAutoFit/>
            </a:bodyPr>
            <a:lstStyle/>
            <a:p>
              <a:r>
                <a:rPr lang="en-GB" sz="1200" b="1" dirty="0" smtClean="0">
                  <a:solidFill>
                    <a:srgbClr val="FF0000"/>
                  </a:solidFill>
                </a:rPr>
                <a:t>Flood Protection</a:t>
              </a:r>
              <a:endParaRPr lang="en-GB" sz="1200" b="1" dirty="0">
                <a:solidFill>
                  <a:srgbClr val="FF0000"/>
                </a:solidFill>
              </a:endParaRPr>
            </a:p>
          </p:txBody>
        </p:sp>
        <p:sp>
          <p:nvSpPr>
            <p:cNvPr id="14" name="TextBox 13"/>
            <p:cNvSpPr txBox="1"/>
            <p:nvPr/>
          </p:nvSpPr>
          <p:spPr>
            <a:xfrm>
              <a:off x="1442632" y="3476585"/>
              <a:ext cx="1307995" cy="276999"/>
            </a:xfrm>
            <a:prstGeom prst="rect">
              <a:avLst/>
            </a:prstGeom>
            <a:solidFill>
              <a:schemeClr val="bg1"/>
            </a:solidFill>
          </p:spPr>
          <p:txBody>
            <a:bodyPr wrap="square" rtlCol="0">
              <a:spAutoFit/>
            </a:bodyPr>
            <a:lstStyle/>
            <a:p>
              <a:r>
                <a:rPr lang="en-GB" sz="1200" b="1" dirty="0" smtClean="0">
                  <a:solidFill>
                    <a:srgbClr val="FF0000"/>
                  </a:solidFill>
                </a:rPr>
                <a:t>Channelization</a:t>
              </a:r>
              <a:endParaRPr lang="en-GB" sz="1200" b="1" dirty="0">
                <a:solidFill>
                  <a:srgbClr val="FF0000"/>
                </a:solidFill>
              </a:endParaRPr>
            </a:p>
          </p:txBody>
        </p:sp>
        <p:sp>
          <p:nvSpPr>
            <p:cNvPr id="15" name="TextBox 14"/>
            <p:cNvSpPr txBox="1"/>
            <p:nvPr/>
          </p:nvSpPr>
          <p:spPr>
            <a:xfrm>
              <a:off x="2020178" y="5237564"/>
              <a:ext cx="1552360" cy="461665"/>
            </a:xfrm>
            <a:prstGeom prst="rect">
              <a:avLst/>
            </a:prstGeom>
            <a:solidFill>
              <a:schemeClr val="bg1"/>
            </a:solidFill>
          </p:spPr>
          <p:txBody>
            <a:bodyPr wrap="square" rtlCol="0">
              <a:spAutoFit/>
            </a:bodyPr>
            <a:lstStyle/>
            <a:p>
              <a:pPr algn="ctr"/>
              <a:r>
                <a:rPr lang="en-GB" sz="1200" b="1" dirty="0" smtClean="0">
                  <a:solidFill>
                    <a:srgbClr val="FF0000"/>
                  </a:solidFill>
                </a:rPr>
                <a:t>Simplification of channel</a:t>
              </a:r>
              <a:endParaRPr lang="en-GB" sz="1200" b="1" dirty="0">
                <a:solidFill>
                  <a:srgbClr val="FF0000"/>
                </a:solidFill>
              </a:endParaRPr>
            </a:p>
          </p:txBody>
        </p:sp>
        <p:sp>
          <p:nvSpPr>
            <p:cNvPr id="16" name="TextBox 15"/>
            <p:cNvSpPr txBox="1"/>
            <p:nvPr/>
          </p:nvSpPr>
          <p:spPr>
            <a:xfrm>
              <a:off x="4789872" y="4980987"/>
              <a:ext cx="1429983" cy="461665"/>
            </a:xfrm>
            <a:prstGeom prst="rect">
              <a:avLst/>
            </a:prstGeom>
            <a:solidFill>
              <a:schemeClr val="bg1"/>
            </a:solidFill>
          </p:spPr>
          <p:txBody>
            <a:bodyPr wrap="square" rtlCol="0">
              <a:spAutoFit/>
            </a:bodyPr>
            <a:lstStyle/>
            <a:p>
              <a:pPr algn="ctr"/>
              <a:r>
                <a:rPr lang="en-GB" sz="1200" b="1" dirty="0" smtClean="0">
                  <a:solidFill>
                    <a:srgbClr val="FF0000"/>
                  </a:solidFill>
                </a:rPr>
                <a:t>Loss of habitat for fish</a:t>
              </a:r>
              <a:endParaRPr lang="en-GB" sz="1200" b="1" dirty="0">
                <a:solidFill>
                  <a:srgbClr val="FF0000"/>
                </a:solidFill>
              </a:endParaRPr>
            </a:p>
          </p:txBody>
        </p:sp>
        <p:sp>
          <p:nvSpPr>
            <p:cNvPr id="17" name="TextBox 16"/>
            <p:cNvSpPr txBox="1"/>
            <p:nvPr/>
          </p:nvSpPr>
          <p:spPr>
            <a:xfrm>
              <a:off x="4513415" y="3338085"/>
              <a:ext cx="2514356" cy="646331"/>
            </a:xfrm>
            <a:prstGeom prst="rect">
              <a:avLst/>
            </a:prstGeom>
            <a:solidFill>
              <a:schemeClr val="bg1"/>
            </a:solidFill>
          </p:spPr>
          <p:txBody>
            <a:bodyPr wrap="square" rtlCol="0">
              <a:spAutoFit/>
            </a:bodyPr>
            <a:lstStyle/>
            <a:p>
              <a:r>
                <a:rPr lang="en-GB" sz="1200" b="1" dirty="0" smtClean="0">
                  <a:solidFill>
                    <a:srgbClr val="FF0000"/>
                  </a:solidFill>
                </a:rPr>
                <a:t>Connect flood plain u/s, to reduce flooding d/s and give opportunity for instream restoration </a:t>
              </a:r>
              <a:endParaRPr lang="en-GB" sz="1200" b="1" dirty="0">
                <a:solidFill>
                  <a:srgbClr val="FF0000"/>
                </a:solidFill>
              </a:endParaRP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GB" sz="2000" dirty="0" smtClean="0">
                <a:latin typeface="Verdana" pitchFamily="34" charset="0"/>
                <a:ea typeface="ＭＳ Ｐゴシック" pitchFamily="34" charset="-128"/>
                <a:cs typeface="Verdana" pitchFamily="34" charset="0"/>
              </a:rPr>
              <a:t>Example of DPSIR tables – hydropower </a:t>
            </a:r>
          </a:p>
        </p:txBody>
      </p:sp>
      <p:sp>
        <p:nvSpPr>
          <p:cNvPr id="10243" name="TextBox 5"/>
          <p:cNvSpPr txBox="1">
            <a:spLocks noChangeArrowheads="1"/>
          </p:cNvSpPr>
          <p:nvPr/>
        </p:nvSpPr>
        <p:spPr bwMode="auto">
          <a:xfrm>
            <a:off x="284163" y="1600200"/>
            <a:ext cx="1201737" cy="461963"/>
          </a:xfrm>
          <a:prstGeom prst="rect">
            <a:avLst/>
          </a:prstGeom>
          <a:noFill/>
          <a:ln w="9525">
            <a:noFill/>
            <a:miter lim="800000"/>
            <a:headEnd/>
            <a:tailEnd/>
          </a:ln>
        </p:spPr>
        <p:txBody>
          <a:bodyPr>
            <a:spAutoFit/>
          </a:bodyPr>
          <a:lstStyle/>
          <a:p>
            <a:r>
              <a:rPr lang="en-GB" b="1"/>
              <a:t>DRIVER</a:t>
            </a:r>
          </a:p>
        </p:txBody>
      </p:sp>
      <p:sp>
        <p:nvSpPr>
          <p:cNvPr id="10244" name="TextBox 6"/>
          <p:cNvSpPr txBox="1">
            <a:spLocks noChangeArrowheads="1"/>
          </p:cNvSpPr>
          <p:nvPr/>
        </p:nvSpPr>
        <p:spPr bwMode="auto">
          <a:xfrm>
            <a:off x="1295775" y="1630363"/>
            <a:ext cx="1930400" cy="5078313"/>
          </a:xfrm>
          <a:prstGeom prst="rect">
            <a:avLst/>
          </a:prstGeom>
          <a:noFill/>
          <a:ln w="9525">
            <a:noFill/>
            <a:miter lim="800000"/>
            <a:headEnd/>
            <a:tailEnd/>
          </a:ln>
        </p:spPr>
        <p:txBody>
          <a:bodyPr>
            <a:spAutoFit/>
          </a:bodyPr>
          <a:lstStyle/>
          <a:p>
            <a:r>
              <a:rPr lang="en-GB" sz="1800" b="1" dirty="0"/>
              <a:t>Pressures</a:t>
            </a:r>
          </a:p>
          <a:p>
            <a:endParaRPr lang="en-GB" sz="1800" b="1" dirty="0"/>
          </a:p>
          <a:p>
            <a:r>
              <a:rPr lang="en-GB" sz="1800" dirty="0" err="1"/>
              <a:t>Hydropeaking</a:t>
            </a:r>
            <a:endParaRPr lang="en-GB" sz="1800" dirty="0"/>
          </a:p>
          <a:p>
            <a:endParaRPr lang="en-GB" sz="1800" dirty="0"/>
          </a:p>
          <a:p>
            <a:r>
              <a:rPr lang="en-GB" sz="1800" dirty="0"/>
              <a:t>Change to hydrological regime</a:t>
            </a:r>
          </a:p>
          <a:p>
            <a:endParaRPr lang="en-GB" sz="1800" dirty="0"/>
          </a:p>
          <a:p>
            <a:r>
              <a:rPr lang="en-GB" sz="1800" dirty="0"/>
              <a:t>Impoundments</a:t>
            </a:r>
          </a:p>
          <a:p>
            <a:endParaRPr lang="en-GB" sz="1800" dirty="0"/>
          </a:p>
          <a:p>
            <a:r>
              <a:rPr lang="en-GB" sz="1800" dirty="0" err="1"/>
              <a:t>Channelisation</a:t>
            </a:r>
            <a:endParaRPr lang="en-GB" sz="1800" dirty="0"/>
          </a:p>
          <a:p>
            <a:endParaRPr lang="en-GB" sz="1800" dirty="0"/>
          </a:p>
          <a:p>
            <a:r>
              <a:rPr lang="en-GB" sz="1800" dirty="0" smtClean="0"/>
              <a:t>Construction </a:t>
            </a:r>
            <a:r>
              <a:rPr lang="en-GB" sz="1800" dirty="0"/>
              <a:t>phase </a:t>
            </a:r>
          </a:p>
          <a:p>
            <a:endParaRPr lang="en-GB" sz="1800" dirty="0"/>
          </a:p>
          <a:p>
            <a:endParaRPr lang="en-GB" sz="1800" dirty="0"/>
          </a:p>
          <a:p>
            <a:r>
              <a:rPr lang="en-GB" sz="1800" dirty="0"/>
              <a:t>Turbines</a:t>
            </a:r>
          </a:p>
          <a:p>
            <a:endParaRPr lang="en-GB" sz="1800" dirty="0"/>
          </a:p>
        </p:txBody>
      </p:sp>
      <p:sp>
        <p:nvSpPr>
          <p:cNvPr id="10245" name="TextBox 7"/>
          <p:cNvSpPr txBox="1">
            <a:spLocks noChangeArrowheads="1"/>
          </p:cNvSpPr>
          <p:nvPr/>
        </p:nvSpPr>
        <p:spPr bwMode="auto">
          <a:xfrm>
            <a:off x="2942387" y="1630363"/>
            <a:ext cx="1976437" cy="5355312"/>
          </a:xfrm>
          <a:prstGeom prst="rect">
            <a:avLst/>
          </a:prstGeom>
          <a:noFill/>
          <a:ln w="9525">
            <a:noFill/>
            <a:miter lim="800000"/>
            <a:headEnd/>
            <a:tailEnd/>
          </a:ln>
        </p:spPr>
        <p:txBody>
          <a:bodyPr>
            <a:spAutoFit/>
          </a:bodyPr>
          <a:lstStyle/>
          <a:p>
            <a:r>
              <a:rPr lang="en-GB" sz="1800" b="1" dirty="0"/>
              <a:t>State</a:t>
            </a:r>
          </a:p>
          <a:p>
            <a:endParaRPr lang="en-GB" sz="1800" b="1" dirty="0"/>
          </a:p>
          <a:p>
            <a:r>
              <a:rPr lang="en-GB" sz="1800" dirty="0"/>
              <a:t>Disturbance of flow regime</a:t>
            </a:r>
          </a:p>
          <a:p>
            <a:endParaRPr lang="en-GB" sz="1800" dirty="0"/>
          </a:p>
          <a:p>
            <a:r>
              <a:rPr lang="en-GB" sz="1800" dirty="0"/>
              <a:t>Altered sediment &amp; transport</a:t>
            </a:r>
          </a:p>
          <a:p>
            <a:endParaRPr lang="en-GB" sz="1800" dirty="0"/>
          </a:p>
          <a:p>
            <a:r>
              <a:rPr lang="en-GB" sz="1800" dirty="0"/>
              <a:t>Disruption to longitudinal &amp; lateral connectivity </a:t>
            </a:r>
          </a:p>
          <a:p>
            <a:endParaRPr lang="en-GB" sz="1800" dirty="0"/>
          </a:p>
          <a:p>
            <a:r>
              <a:rPr lang="en-GB" sz="1800" dirty="0"/>
              <a:t>Removal of top soil and vegetation </a:t>
            </a:r>
          </a:p>
          <a:p>
            <a:endParaRPr lang="en-GB" sz="1800" dirty="0"/>
          </a:p>
          <a:p>
            <a:r>
              <a:rPr lang="en-GB" sz="1800" dirty="0"/>
              <a:t>Mechanical damage</a:t>
            </a:r>
          </a:p>
          <a:p>
            <a:endParaRPr lang="en-GB" sz="1800" dirty="0"/>
          </a:p>
          <a:p>
            <a:endParaRPr lang="en-GB" sz="1800" dirty="0"/>
          </a:p>
        </p:txBody>
      </p:sp>
      <p:sp>
        <p:nvSpPr>
          <p:cNvPr id="10246" name="TextBox 8"/>
          <p:cNvSpPr txBox="1">
            <a:spLocks noChangeArrowheads="1"/>
          </p:cNvSpPr>
          <p:nvPr/>
        </p:nvSpPr>
        <p:spPr bwMode="auto">
          <a:xfrm>
            <a:off x="4918824" y="1600200"/>
            <a:ext cx="2207190" cy="4801314"/>
          </a:xfrm>
          <a:prstGeom prst="rect">
            <a:avLst/>
          </a:prstGeom>
          <a:noFill/>
          <a:ln w="9525">
            <a:noFill/>
            <a:miter lim="800000"/>
            <a:headEnd/>
            <a:tailEnd/>
          </a:ln>
        </p:spPr>
        <p:txBody>
          <a:bodyPr wrap="square">
            <a:spAutoFit/>
          </a:bodyPr>
          <a:lstStyle/>
          <a:p>
            <a:r>
              <a:rPr lang="en-GB" sz="1800" b="1" dirty="0"/>
              <a:t>Impact</a:t>
            </a:r>
          </a:p>
          <a:p>
            <a:endParaRPr lang="en-GB" sz="1800" b="1" dirty="0"/>
          </a:p>
          <a:p>
            <a:r>
              <a:rPr lang="en-GB" sz="1800" dirty="0"/>
              <a:t>Loss of habitat diversity and disturbance or normal feeding and growth patterns of aquatic fauna &amp; flora</a:t>
            </a:r>
          </a:p>
          <a:p>
            <a:endParaRPr lang="en-GB" sz="1800" dirty="0"/>
          </a:p>
          <a:p>
            <a:r>
              <a:rPr lang="en-GB" sz="1800" dirty="0"/>
              <a:t>Restrict or hinder fish migration.</a:t>
            </a:r>
          </a:p>
          <a:p>
            <a:endParaRPr lang="en-GB" sz="1800" dirty="0"/>
          </a:p>
          <a:p>
            <a:r>
              <a:rPr lang="en-GB" sz="1800" dirty="0" smtClean="0"/>
              <a:t>Fish </a:t>
            </a:r>
            <a:r>
              <a:rPr lang="en-GB" sz="1800" dirty="0"/>
              <a:t>mortality</a:t>
            </a:r>
          </a:p>
          <a:p>
            <a:endParaRPr lang="en-GB" sz="1800" dirty="0" smtClean="0"/>
          </a:p>
          <a:p>
            <a:endParaRPr lang="en-GB" sz="1800" dirty="0"/>
          </a:p>
          <a:p>
            <a:r>
              <a:rPr lang="en-GB" sz="1800" dirty="0"/>
              <a:t>Delay fish mortality to stress </a:t>
            </a:r>
          </a:p>
        </p:txBody>
      </p:sp>
      <p:sp>
        <p:nvSpPr>
          <p:cNvPr id="10247" name="TextBox 9"/>
          <p:cNvSpPr txBox="1">
            <a:spLocks noChangeArrowheads="1"/>
          </p:cNvSpPr>
          <p:nvPr/>
        </p:nvSpPr>
        <p:spPr bwMode="auto">
          <a:xfrm>
            <a:off x="7126015" y="1600200"/>
            <a:ext cx="1810024" cy="5909310"/>
          </a:xfrm>
          <a:prstGeom prst="rect">
            <a:avLst/>
          </a:prstGeom>
          <a:noFill/>
          <a:ln w="9525">
            <a:noFill/>
            <a:miter lim="800000"/>
            <a:headEnd/>
            <a:tailEnd/>
          </a:ln>
        </p:spPr>
        <p:txBody>
          <a:bodyPr wrap="square">
            <a:spAutoFit/>
          </a:bodyPr>
          <a:lstStyle/>
          <a:p>
            <a:r>
              <a:rPr lang="en-GB" sz="1800" b="1" dirty="0"/>
              <a:t>Response</a:t>
            </a:r>
          </a:p>
          <a:p>
            <a:endParaRPr lang="en-GB" sz="1800" dirty="0"/>
          </a:p>
          <a:p>
            <a:r>
              <a:rPr lang="en-GB" sz="1800" dirty="0"/>
              <a:t>Improve water discharge regime to mitigate </a:t>
            </a:r>
            <a:r>
              <a:rPr lang="en-GB" sz="1800" dirty="0" err="1"/>
              <a:t>hydropeaking</a:t>
            </a:r>
            <a:r>
              <a:rPr lang="en-GB" sz="1800" dirty="0"/>
              <a:t> amplitude</a:t>
            </a:r>
          </a:p>
          <a:p>
            <a:endParaRPr lang="en-GB" sz="1800" dirty="0"/>
          </a:p>
          <a:p>
            <a:r>
              <a:rPr lang="en-GB" sz="1800" dirty="0"/>
              <a:t>Develop environmental flow standards</a:t>
            </a:r>
          </a:p>
          <a:p>
            <a:endParaRPr lang="en-GB" sz="1800" dirty="0"/>
          </a:p>
          <a:p>
            <a:r>
              <a:rPr lang="en-GB" sz="1800" dirty="0"/>
              <a:t>Install fish pass/ bypass channels</a:t>
            </a:r>
          </a:p>
          <a:p>
            <a:endParaRPr lang="en-GB" sz="1800" dirty="0"/>
          </a:p>
          <a:p>
            <a:r>
              <a:rPr lang="en-GB" sz="1800" dirty="0"/>
              <a:t>Facilitate d/s migration </a:t>
            </a:r>
          </a:p>
          <a:p>
            <a:endParaRPr lang="en-GB" sz="1800" dirty="0"/>
          </a:p>
          <a:p>
            <a:endParaRPr lang="en-GB" sz="1800" dirty="0"/>
          </a:p>
          <a:p>
            <a:endParaRPr lang="en-GB" sz="1800" dirty="0"/>
          </a:p>
          <a:p>
            <a:endParaRPr lang="en-GB" sz="1800" b="1" dirty="0"/>
          </a:p>
        </p:txBody>
      </p:sp>
      <p:sp>
        <p:nvSpPr>
          <p:cNvPr id="15" name="TextBox 14"/>
          <p:cNvSpPr txBox="1"/>
          <p:nvPr/>
        </p:nvSpPr>
        <p:spPr>
          <a:xfrm>
            <a:off x="369428" y="2644364"/>
            <a:ext cx="800219" cy="3046988"/>
          </a:xfrm>
          <a:prstGeom prst="rect">
            <a:avLst/>
          </a:prstGeom>
          <a:noFill/>
        </p:spPr>
        <p:txBody>
          <a:bodyPr vert="vert270">
            <a:spAutoFit/>
          </a:bodyPr>
          <a:lstStyle/>
          <a:p>
            <a:pPr algn="ctr">
              <a:defRPr/>
            </a:pPr>
            <a:r>
              <a:rPr lang="en-GB" dirty="0" smtClean="0"/>
              <a:t>HYDROPOWER </a:t>
            </a:r>
          </a:p>
          <a:p>
            <a:pPr>
              <a:defRPr/>
            </a:pPr>
            <a:r>
              <a:rPr lang="en-GB" dirty="0" smtClean="0"/>
              <a:t> Renewable Energy Directive </a:t>
            </a:r>
            <a:endParaRPr lang="en-GB"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636" y="1239838"/>
            <a:ext cx="8841364" cy="360362"/>
          </a:xfrm>
        </p:spPr>
        <p:txBody>
          <a:bodyPr/>
          <a:lstStyle/>
          <a:p>
            <a:r>
              <a:rPr lang="en-GB" sz="2000" dirty="0" smtClean="0"/>
              <a:t>But we work on a complex system.....Nested DPSIR for RBMPs</a:t>
            </a:r>
            <a:endParaRPr lang="en-GB" sz="2000" dirty="0"/>
          </a:p>
        </p:txBody>
      </p:sp>
      <p:grpSp>
        <p:nvGrpSpPr>
          <p:cNvPr id="3" name="Group 40"/>
          <p:cNvGrpSpPr/>
          <p:nvPr/>
        </p:nvGrpSpPr>
        <p:grpSpPr>
          <a:xfrm>
            <a:off x="164090" y="1762644"/>
            <a:ext cx="8646535" cy="4560817"/>
            <a:chOff x="164090" y="1762644"/>
            <a:chExt cx="8646535" cy="4560817"/>
          </a:xfrm>
        </p:grpSpPr>
        <p:grpSp>
          <p:nvGrpSpPr>
            <p:cNvPr id="6" name="Group 38"/>
            <p:cNvGrpSpPr/>
            <p:nvPr/>
          </p:nvGrpSpPr>
          <p:grpSpPr>
            <a:xfrm>
              <a:off x="164090" y="1762644"/>
              <a:ext cx="7787036" cy="4560817"/>
              <a:chOff x="164090" y="1762644"/>
              <a:chExt cx="7787036" cy="4560817"/>
            </a:xfrm>
          </p:grpSpPr>
          <p:grpSp>
            <p:nvGrpSpPr>
              <p:cNvPr id="7" name="Group 31"/>
              <p:cNvGrpSpPr/>
              <p:nvPr/>
            </p:nvGrpSpPr>
            <p:grpSpPr>
              <a:xfrm>
                <a:off x="164090" y="1762644"/>
                <a:ext cx="7787036" cy="4560817"/>
                <a:chOff x="164090" y="1762644"/>
                <a:chExt cx="7787036" cy="4560817"/>
              </a:xfrm>
            </p:grpSpPr>
            <p:grpSp>
              <p:nvGrpSpPr>
                <p:cNvPr id="9" name="Group 10"/>
                <p:cNvGrpSpPr/>
                <p:nvPr/>
              </p:nvGrpSpPr>
              <p:grpSpPr>
                <a:xfrm>
                  <a:off x="164090" y="3633614"/>
                  <a:ext cx="4618542" cy="2689847"/>
                  <a:chOff x="175491" y="3633614"/>
                  <a:chExt cx="4618542" cy="2689847"/>
                </a:xfrm>
              </p:grpSpPr>
              <p:grpSp>
                <p:nvGrpSpPr>
                  <p:cNvPr id="11" name="Group 8"/>
                  <p:cNvGrpSpPr/>
                  <p:nvPr/>
                </p:nvGrpSpPr>
                <p:grpSpPr>
                  <a:xfrm>
                    <a:off x="314037" y="4052299"/>
                    <a:ext cx="4479996" cy="2271162"/>
                    <a:chOff x="314037" y="4052299"/>
                    <a:chExt cx="4479996" cy="2271162"/>
                  </a:xfrm>
                </p:grpSpPr>
                <p:pic>
                  <p:nvPicPr>
                    <p:cNvPr id="5" name="Picture 2"/>
                    <p:cNvPicPr>
                      <a:picLocks noChangeAspect="1" noChangeArrowheads="1"/>
                    </p:cNvPicPr>
                    <p:nvPr/>
                  </p:nvPicPr>
                  <p:blipFill rotWithShape="1">
                    <a:blip r:embed="rId3"/>
                    <a:srcRect l="6565" t="16578" r="22222" b="13964"/>
                    <a:stretch/>
                  </p:blipFill>
                  <p:spPr bwMode="auto">
                    <a:xfrm>
                      <a:off x="314037" y="4052299"/>
                      <a:ext cx="2521528" cy="2271162"/>
                    </a:xfrm>
                    <a:prstGeom prst="rect">
                      <a:avLst/>
                    </a:prstGeom>
                    <a:noFill/>
                    <a:ln w="9525">
                      <a:noFill/>
                      <a:miter lim="800000"/>
                      <a:headEnd/>
                      <a:tailEnd/>
                    </a:ln>
                  </p:spPr>
                </p:pic>
                <p:sp>
                  <p:nvSpPr>
                    <p:cNvPr id="8" name="Oval 7"/>
                    <p:cNvSpPr/>
                    <p:nvPr/>
                  </p:nvSpPr>
                  <p:spPr>
                    <a:xfrm>
                      <a:off x="4322979" y="4052299"/>
                      <a:ext cx="471054" cy="461818"/>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0" name="TextBox 9"/>
                  <p:cNvSpPr txBox="1"/>
                  <p:nvPr/>
                </p:nvSpPr>
                <p:spPr>
                  <a:xfrm>
                    <a:off x="175491" y="3633614"/>
                    <a:ext cx="3011054" cy="338554"/>
                  </a:xfrm>
                  <a:prstGeom prst="rect">
                    <a:avLst/>
                  </a:prstGeom>
                  <a:noFill/>
                </p:spPr>
                <p:txBody>
                  <a:bodyPr wrap="square" rtlCol="0">
                    <a:spAutoFit/>
                  </a:bodyPr>
                  <a:lstStyle/>
                  <a:p>
                    <a:pPr algn="ctr"/>
                    <a:r>
                      <a:rPr lang="en-GB" sz="1600" dirty="0" smtClean="0">
                        <a:solidFill>
                          <a:srgbClr val="FF0000"/>
                        </a:solidFill>
                      </a:rPr>
                      <a:t>Managed pressures</a:t>
                    </a:r>
                    <a:endParaRPr lang="en-GB" sz="1600" dirty="0">
                      <a:solidFill>
                        <a:srgbClr val="FF0000"/>
                      </a:solidFill>
                    </a:endParaRPr>
                  </a:p>
                </p:txBody>
              </p:sp>
            </p:grpSp>
            <p:grpSp>
              <p:nvGrpSpPr>
                <p:cNvPr id="16" name="Group 30"/>
                <p:cNvGrpSpPr/>
                <p:nvPr/>
              </p:nvGrpSpPr>
              <p:grpSpPr>
                <a:xfrm>
                  <a:off x="2532592" y="1762644"/>
                  <a:ext cx="5418534" cy="4462750"/>
                  <a:chOff x="2532592" y="1762644"/>
                  <a:chExt cx="5418534" cy="446275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5565" y="2241117"/>
                    <a:ext cx="3676072" cy="3371144"/>
                  </a:xfrm>
                  <a:prstGeom prst="rect">
                    <a:avLst/>
                  </a:prstGeom>
                </p:spPr>
              </p:pic>
              <p:pic>
                <p:nvPicPr>
                  <p:cNvPr id="12" name="Picture 2"/>
                  <p:cNvPicPr>
                    <a:picLocks noChangeAspect="1" noChangeArrowheads="1"/>
                  </p:cNvPicPr>
                  <p:nvPr/>
                </p:nvPicPr>
                <p:blipFill rotWithShape="1">
                  <a:blip r:embed="rId3"/>
                  <a:srcRect l="6565" t="16578" r="22222" b="13964"/>
                  <a:stretch/>
                </p:blipFill>
                <p:spPr bwMode="auto">
                  <a:xfrm>
                    <a:off x="2532592" y="1762644"/>
                    <a:ext cx="1457517" cy="1312798"/>
                  </a:xfrm>
                  <a:prstGeom prst="rect">
                    <a:avLst/>
                  </a:prstGeom>
                  <a:noFill/>
                  <a:ln w="9525">
                    <a:noFill/>
                    <a:miter lim="800000"/>
                    <a:headEnd/>
                    <a:tailEnd/>
                  </a:ln>
                </p:spPr>
              </p:pic>
              <p:pic>
                <p:nvPicPr>
                  <p:cNvPr id="13" name="Picture 2"/>
                  <p:cNvPicPr>
                    <a:picLocks noChangeAspect="1" noChangeArrowheads="1"/>
                  </p:cNvPicPr>
                  <p:nvPr/>
                </p:nvPicPr>
                <p:blipFill rotWithShape="1">
                  <a:blip r:embed="rId3"/>
                  <a:srcRect l="6565" t="16578" r="22222" b="13964"/>
                  <a:stretch/>
                </p:blipFill>
                <p:spPr bwMode="auto">
                  <a:xfrm>
                    <a:off x="6051203" y="1836175"/>
                    <a:ext cx="1627765" cy="1466142"/>
                  </a:xfrm>
                  <a:prstGeom prst="rect">
                    <a:avLst/>
                  </a:prstGeom>
                  <a:noFill/>
                  <a:ln w="9525">
                    <a:noFill/>
                    <a:miter lim="800000"/>
                    <a:headEnd/>
                    <a:tailEnd/>
                  </a:ln>
                </p:spPr>
              </p:pic>
              <p:pic>
                <p:nvPicPr>
                  <p:cNvPr id="14" name="Picture 2"/>
                  <p:cNvPicPr>
                    <a:picLocks noChangeAspect="1" noChangeArrowheads="1"/>
                  </p:cNvPicPr>
                  <p:nvPr/>
                </p:nvPicPr>
                <p:blipFill rotWithShape="1">
                  <a:blip r:embed="rId3"/>
                  <a:srcRect l="6565" t="16578" r="22222" b="13964"/>
                  <a:stretch/>
                </p:blipFill>
                <p:spPr bwMode="auto">
                  <a:xfrm>
                    <a:off x="6051203" y="4514117"/>
                    <a:ext cx="1899923" cy="1711277"/>
                  </a:xfrm>
                  <a:prstGeom prst="rect">
                    <a:avLst/>
                  </a:prstGeom>
                  <a:noFill/>
                  <a:ln w="9525">
                    <a:noFill/>
                    <a:miter lim="800000"/>
                    <a:headEnd/>
                    <a:tailEnd/>
                  </a:ln>
                </p:spPr>
              </p:pic>
              <p:cxnSp>
                <p:nvCxnSpPr>
                  <p:cNvPr id="15" name="Straight Arrow Connector 14"/>
                  <p:cNvCxnSpPr/>
                  <p:nvPr/>
                </p:nvCxnSpPr>
                <p:spPr>
                  <a:xfrm>
                    <a:off x="4053292" y="4802909"/>
                    <a:ext cx="2135072" cy="11615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3620265" y="3075442"/>
                    <a:ext cx="172994" cy="100583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5216382" y="3058203"/>
                    <a:ext cx="1112123" cy="113149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sp>
            <p:nvSpPr>
              <p:cNvPr id="35" name="Oval 34"/>
              <p:cNvSpPr/>
              <p:nvPr/>
            </p:nvSpPr>
            <p:spPr>
              <a:xfrm>
                <a:off x="4448175" y="4189701"/>
                <a:ext cx="495300" cy="229899"/>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36" name="Straight Arrow Connector 35"/>
              <p:cNvCxnSpPr>
                <a:stCxn id="35" idx="2"/>
              </p:cNvCxnSpPr>
              <p:nvPr/>
            </p:nvCxnSpPr>
            <p:spPr>
              <a:xfrm flipH="1">
                <a:off x="2724150" y="4304651"/>
                <a:ext cx="1724025" cy="36344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40" name="TextBox 39"/>
            <p:cNvSpPr txBox="1"/>
            <p:nvPr/>
          </p:nvSpPr>
          <p:spPr>
            <a:xfrm>
              <a:off x="6445599" y="3471099"/>
              <a:ext cx="2365026" cy="584775"/>
            </a:xfrm>
            <a:prstGeom prst="rect">
              <a:avLst/>
            </a:prstGeom>
            <a:noFill/>
          </p:spPr>
          <p:txBody>
            <a:bodyPr wrap="square" rtlCol="0">
              <a:spAutoFit/>
            </a:bodyPr>
            <a:lstStyle/>
            <a:p>
              <a:pPr algn="ctr"/>
              <a:r>
                <a:rPr lang="en-GB" sz="1600" dirty="0" smtClean="0">
                  <a:solidFill>
                    <a:srgbClr val="FF0000"/>
                  </a:solidFill>
                </a:rPr>
                <a:t>Unmanaged </a:t>
              </a:r>
            </a:p>
            <a:p>
              <a:pPr algn="ctr"/>
              <a:r>
                <a:rPr lang="en-GB" sz="1600" dirty="0" smtClean="0">
                  <a:solidFill>
                    <a:srgbClr val="FF0000"/>
                  </a:solidFill>
                </a:rPr>
                <a:t>pressures</a:t>
              </a:r>
              <a:endParaRPr lang="en-GB" sz="1600" dirty="0">
                <a:solidFill>
                  <a:srgbClr val="FF0000"/>
                </a:solidFill>
              </a:endParaRPr>
            </a:p>
          </p:txBody>
        </p:sp>
      </p:grpSp>
    </p:spTree>
    <p:extLst>
      <p:ext uri="{BB962C8B-B14F-4D97-AF65-F5344CB8AC3E}">
        <p14:creationId xmlns:p14="http://schemas.microsoft.com/office/powerpoint/2010/main" val="19199409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163" y="1381732"/>
            <a:ext cx="7532687" cy="360362"/>
          </a:xfrm>
        </p:spPr>
        <p:txBody>
          <a:bodyPr/>
          <a:lstStyle/>
          <a:p>
            <a:r>
              <a:rPr lang="en-GB" sz="2000" dirty="0" smtClean="0"/>
              <a:t>BENEFIT from breaking down DPSIR </a:t>
            </a:r>
            <a:br>
              <a:rPr lang="en-GB" sz="2000" dirty="0" smtClean="0"/>
            </a:br>
            <a:endParaRPr lang="en-GB" sz="2000" dirty="0"/>
          </a:p>
        </p:txBody>
      </p:sp>
      <p:sp>
        <p:nvSpPr>
          <p:cNvPr id="3" name="Content Placeholder 2"/>
          <p:cNvSpPr>
            <a:spLocks noGrp="1"/>
          </p:cNvSpPr>
          <p:nvPr>
            <p:ph idx="1"/>
          </p:nvPr>
        </p:nvSpPr>
        <p:spPr>
          <a:xfrm>
            <a:off x="333375" y="1742094"/>
            <a:ext cx="3954845" cy="5650778"/>
          </a:xfrm>
        </p:spPr>
        <p:txBody>
          <a:bodyPr/>
          <a:lstStyle/>
          <a:p>
            <a:r>
              <a:rPr lang="en-GB" sz="2400" dirty="0" smtClean="0">
                <a:solidFill>
                  <a:srgbClr val="FF0000"/>
                </a:solidFill>
              </a:rPr>
              <a:t>Concept maps for managers</a:t>
            </a:r>
          </a:p>
          <a:p>
            <a:pPr>
              <a:buFont typeface="Arial" pitchFamily="34" charset="0"/>
              <a:buChar char="•"/>
            </a:pPr>
            <a:r>
              <a:rPr lang="en-GB" sz="1800" dirty="0" smtClean="0"/>
              <a:t>Shows how a decision maker or researcher can visualise key concepts related to particular pressures.</a:t>
            </a:r>
          </a:p>
          <a:p>
            <a:pPr>
              <a:buFont typeface="Arial" pitchFamily="34" charset="0"/>
              <a:buChar char="•"/>
            </a:pPr>
            <a:endParaRPr lang="en-GB" sz="1800" dirty="0" smtClean="0"/>
          </a:p>
          <a:p>
            <a:pPr>
              <a:buFont typeface="Arial" pitchFamily="34" charset="0"/>
              <a:buChar char="•"/>
            </a:pPr>
            <a:r>
              <a:rPr lang="en-GB" sz="1800" dirty="0" smtClean="0"/>
              <a:t>To simplify important stages or examples for different pressures &amp; sectors in to concept maps.</a:t>
            </a:r>
          </a:p>
          <a:p>
            <a:pPr>
              <a:buFont typeface="Arial" pitchFamily="34" charset="0"/>
              <a:buChar char="•"/>
            </a:pPr>
            <a:endParaRPr lang="en-GB" sz="1800" dirty="0" smtClean="0"/>
          </a:p>
          <a:p>
            <a:pPr>
              <a:buFont typeface="Arial" pitchFamily="34" charset="0"/>
              <a:buChar char="•"/>
            </a:pPr>
            <a:r>
              <a:rPr lang="en-GB" sz="1800" dirty="0" smtClean="0"/>
              <a:t>Shows how a decision maker or researcher can visualise key concepts related to particular pressures.</a:t>
            </a:r>
          </a:p>
          <a:p>
            <a:pPr>
              <a:buFont typeface="Arial" pitchFamily="34" charset="0"/>
              <a:buChar char="•"/>
            </a:pPr>
            <a:endParaRPr lang="en-GB" sz="1800" dirty="0" smtClean="0"/>
          </a:p>
          <a:p>
            <a:endParaRPr lang="en-GB" sz="1800" dirty="0" smtClean="0"/>
          </a:p>
        </p:txBody>
      </p:sp>
      <p:pic>
        <p:nvPicPr>
          <p:cNvPr id="4" name="Picture 2"/>
          <p:cNvPicPr>
            <a:picLocks noChangeAspect="1" noChangeArrowheads="1"/>
          </p:cNvPicPr>
          <p:nvPr/>
        </p:nvPicPr>
        <p:blipFill>
          <a:blip r:embed="rId3"/>
          <a:srcRect/>
          <a:stretch>
            <a:fillRect/>
          </a:stretch>
        </p:blipFill>
        <p:spPr bwMode="auto">
          <a:xfrm>
            <a:off x="4288220" y="1520706"/>
            <a:ext cx="4855779" cy="53372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792163" y="1350200"/>
            <a:ext cx="7532687" cy="360362"/>
          </a:xfrm>
        </p:spPr>
        <p:txBody>
          <a:bodyPr/>
          <a:lstStyle/>
          <a:p>
            <a:r>
              <a:rPr lang="en-GB" sz="2000" dirty="0" smtClean="0">
                <a:latin typeface="Verdana" pitchFamily="34" charset="0"/>
                <a:ea typeface="ＭＳ Ｐゴシック" pitchFamily="34" charset="-128"/>
                <a:cs typeface="Verdana" pitchFamily="34" charset="0"/>
              </a:rPr>
              <a:t>DPSIR approach -cross </a:t>
            </a:r>
            <a:r>
              <a:rPr lang="en-GB" sz="2000" dirty="0" err="1" smtClean="0">
                <a:latin typeface="Verdana" pitchFamily="34" charset="0"/>
                <a:ea typeface="ＭＳ Ｐゴシック" pitchFamily="34" charset="-128"/>
                <a:cs typeface="Verdana" pitchFamily="34" charset="0"/>
              </a:rPr>
              <a:t>sectoral</a:t>
            </a:r>
            <a:r>
              <a:rPr lang="en-GB" sz="2000" dirty="0" smtClean="0">
                <a:latin typeface="Verdana" pitchFamily="34" charset="0"/>
                <a:ea typeface="ＭＳ Ｐゴシック" pitchFamily="34" charset="-128"/>
                <a:cs typeface="Verdana" pitchFamily="34" charset="0"/>
              </a:rPr>
              <a:t> integration </a:t>
            </a:r>
            <a:br>
              <a:rPr lang="en-GB" sz="2000" dirty="0" smtClean="0">
                <a:latin typeface="Verdana" pitchFamily="34" charset="0"/>
                <a:ea typeface="ＭＳ Ｐゴシック" pitchFamily="34" charset="-128"/>
                <a:cs typeface="Verdana" pitchFamily="34" charset="0"/>
              </a:rPr>
            </a:br>
            <a:endParaRPr lang="en-GB" sz="2000" dirty="0" smtClean="0">
              <a:latin typeface="Verdana" pitchFamily="34" charset="0"/>
              <a:ea typeface="ＭＳ Ｐゴシック" pitchFamily="34" charset="-128"/>
              <a:cs typeface="Verdana" pitchFamily="34" charset="0"/>
            </a:endParaRPr>
          </a:p>
        </p:txBody>
      </p:sp>
      <p:sp>
        <p:nvSpPr>
          <p:cNvPr id="16387" name="Content Placeholder 2"/>
          <p:cNvSpPr>
            <a:spLocks noGrp="1"/>
          </p:cNvSpPr>
          <p:nvPr>
            <p:ph idx="1"/>
          </p:nvPr>
        </p:nvSpPr>
        <p:spPr>
          <a:xfrm>
            <a:off x="476842" y="1952625"/>
            <a:ext cx="8351838" cy="1446550"/>
          </a:xfrm>
        </p:spPr>
        <p:txBody>
          <a:bodyPr/>
          <a:lstStyle/>
          <a:p>
            <a:pPr marL="0" indent="0" algn="ctr"/>
            <a:r>
              <a:rPr lang="en-GB" dirty="0" smtClean="0">
                <a:latin typeface="Verdana" pitchFamily="34" charset="0"/>
                <a:ea typeface="ＭＳ Ｐゴシック" pitchFamily="34" charset="-128"/>
                <a:cs typeface="Verdana" pitchFamily="34" charset="0"/>
              </a:rPr>
              <a:t>Multi-criteria decision analysis – allows decision makers to examine situations where different stakeholders have different concepts of what is important and what outcomes they desire.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GB" sz="2000" dirty="0" smtClean="0">
                <a:latin typeface="Verdana" pitchFamily="34" charset="0"/>
                <a:ea typeface="ＭＳ Ｐゴシック" pitchFamily="34" charset="-128"/>
                <a:cs typeface="Verdana" pitchFamily="34" charset="0"/>
              </a:rPr>
              <a:t>Interaction Matrix for sector pressures and measures (information taken from DPSIR table)</a:t>
            </a:r>
          </a:p>
        </p:txBody>
      </p:sp>
      <p:pic>
        <p:nvPicPr>
          <p:cNvPr id="17411" name="Picture 3"/>
          <p:cNvPicPr>
            <a:picLocks noChangeAspect="1" noChangeArrowheads="1"/>
          </p:cNvPicPr>
          <p:nvPr/>
        </p:nvPicPr>
        <p:blipFill>
          <a:blip r:embed="rId3"/>
          <a:srcRect/>
          <a:stretch>
            <a:fillRect/>
          </a:stretch>
        </p:blipFill>
        <p:spPr bwMode="auto">
          <a:xfrm>
            <a:off x="404813" y="1695450"/>
            <a:ext cx="8334375" cy="4868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GB" smtClean="0">
                <a:latin typeface="Verdana" pitchFamily="34" charset="0"/>
                <a:ea typeface="ＭＳ Ｐゴシック" pitchFamily="34" charset="-128"/>
                <a:cs typeface="Verdana" pitchFamily="34" charset="0"/>
              </a:rPr>
              <a:t>Ideas for Protocol</a:t>
            </a:r>
          </a:p>
        </p:txBody>
      </p:sp>
      <p:sp>
        <p:nvSpPr>
          <p:cNvPr id="18435" name="TextBox 7"/>
          <p:cNvSpPr txBox="1">
            <a:spLocks noChangeArrowheads="1"/>
          </p:cNvSpPr>
          <p:nvPr/>
        </p:nvSpPr>
        <p:spPr bwMode="auto">
          <a:xfrm>
            <a:off x="0" y="130175"/>
            <a:ext cx="1609725" cy="830263"/>
          </a:xfrm>
          <a:prstGeom prst="rect">
            <a:avLst/>
          </a:prstGeom>
          <a:noFill/>
          <a:ln w="9525">
            <a:noFill/>
            <a:miter lim="800000"/>
            <a:headEnd/>
            <a:tailEnd/>
          </a:ln>
        </p:spPr>
        <p:txBody>
          <a:bodyPr>
            <a:spAutoFit/>
          </a:bodyPr>
          <a:lstStyle/>
          <a:p>
            <a:r>
              <a:rPr lang="en-GB"/>
              <a:t>Decision Matrix</a:t>
            </a:r>
          </a:p>
        </p:txBody>
      </p:sp>
      <p:sp>
        <p:nvSpPr>
          <p:cNvPr id="4" name="Right Triangle 3"/>
          <p:cNvSpPr/>
          <p:nvPr/>
        </p:nvSpPr>
        <p:spPr>
          <a:xfrm>
            <a:off x="792163" y="5549900"/>
            <a:ext cx="1368425" cy="1044575"/>
          </a:xfrm>
          <a:prstGeom prst="rtTriangl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5" name="Right Triangle 4"/>
          <p:cNvSpPr/>
          <p:nvPr/>
        </p:nvSpPr>
        <p:spPr>
          <a:xfrm rot="10800000">
            <a:off x="792163" y="5549900"/>
            <a:ext cx="1368425" cy="1044575"/>
          </a:xfrm>
          <a:prstGeom prst="rtTriangl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6" name="Right Triangle 5"/>
          <p:cNvSpPr/>
          <p:nvPr/>
        </p:nvSpPr>
        <p:spPr>
          <a:xfrm>
            <a:off x="2160588" y="5549900"/>
            <a:ext cx="1370012" cy="1044575"/>
          </a:xfrm>
          <a:prstGeom prst="rtTriangl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7" name="Right Triangle 6"/>
          <p:cNvSpPr/>
          <p:nvPr/>
        </p:nvSpPr>
        <p:spPr>
          <a:xfrm rot="10800000">
            <a:off x="2160588" y="5549900"/>
            <a:ext cx="1370012" cy="1044575"/>
          </a:xfrm>
          <a:prstGeom prst="rtTriangl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grpSp>
        <p:nvGrpSpPr>
          <p:cNvPr id="2" name="Group 20"/>
          <p:cNvGrpSpPr>
            <a:grpSpLocks/>
          </p:cNvGrpSpPr>
          <p:nvPr/>
        </p:nvGrpSpPr>
        <p:grpSpPr bwMode="auto">
          <a:xfrm>
            <a:off x="0" y="130175"/>
            <a:ext cx="9064625" cy="4843463"/>
            <a:chOff x="0" y="130003"/>
            <a:chExt cx="9064482" cy="5231706"/>
          </a:xfrm>
        </p:grpSpPr>
        <p:grpSp>
          <p:nvGrpSpPr>
            <p:cNvPr id="3" name="Group 19"/>
            <p:cNvGrpSpPr>
              <a:grpSpLocks/>
            </p:cNvGrpSpPr>
            <p:nvPr/>
          </p:nvGrpSpPr>
          <p:grpSpPr bwMode="auto">
            <a:xfrm>
              <a:off x="0" y="130003"/>
              <a:ext cx="9064482" cy="5231706"/>
              <a:chOff x="0" y="130003"/>
              <a:chExt cx="9064482" cy="5231706"/>
            </a:xfrm>
          </p:grpSpPr>
          <p:grpSp>
            <p:nvGrpSpPr>
              <p:cNvPr id="8" name="Group 15"/>
              <p:cNvGrpSpPr>
                <a:grpSpLocks/>
              </p:cNvGrpSpPr>
              <p:nvPr/>
            </p:nvGrpSpPr>
            <p:grpSpPr bwMode="auto">
              <a:xfrm>
                <a:off x="0" y="130003"/>
                <a:ext cx="9064482" cy="5231706"/>
                <a:chOff x="0" y="130003"/>
                <a:chExt cx="9064482" cy="5231706"/>
              </a:xfrm>
            </p:grpSpPr>
            <p:pic>
              <p:nvPicPr>
                <p:cNvPr id="18461" name="Picture 5"/>
                <p:cNvPicPr>
                  <a:picLocks noChangeAspect="1" noChangeArrowheads="1"/>
                </p:cNvPicPr>
                <p:nvPr/>
              </p:nvPicPr>
              <p:blipFill>
                <a:blip r:embed="rId3"/>
                <a:srcRect r="26559" b="26750"/>
                <a:stretch>
                  <a:fillRect/>
                </a:stretch>
              </p:blipFill>
              <p:spPr bwMode="auto">
                <a:xfrm>
                  <a:off x="0" y="130003"/>
                  <a:ext cx="9064482" cy="5231706"/>
                </a:xfrm>
                <a:prstGeom prst="rect">
                  <a:avLst/>
                </a:prstGeom>
                <a:noFill/>
                <a:ln w="9525">
                  <a:noFill/>
                  <a:miter lim="800000"/>
                  <a:headEnd/>
                  <a:tailEnd/>
                </a:ln>
              </p:spPr>
            </p:pic>
            <p:sp>
              <p:nvSpPr>
                <p:cNvPr id="14" name="Oval 12"/>
                <p:cNvSpPr/>
                <p:nvPr/>
              </p:nvSpPr>
              <p:spPr>
                <a:xfrm>
                  <a:off x="6414987" y="2964487"/>
                  <a:ext cx="387344" cy="346380"/>
                </a:xfrm>
                <a:prstGeom prst="ellipse">
                  <a:avLst/>
                </a:prstGeom>
                <a:noFill/>
                <a:ln w="254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5" name="Oval 14"/>
                <p:cNvSpPr/>
                <p:nvPr/>
              </p:nvSpPr>
              <p:spPr>
                <a:xfrm>
                  <a:off x="5278355" y="2964487"/>
                  <a:ext cx="388931" cy="346380"/>
                </a:xfrm>
                <a:prstGeom prst="ellipse">
                  <a:avLst/>
                </a:prstGeom>
                <a:noFill/>
                <a:ln w="254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grpSp>
          <p:cxnSp>
            <p:nvCxnSpPr>
              <p:cNvPr id="12" name="Straight Arrow Connector 11"/>
              <p:cNvCxnSpPr/>
              <p:nvPr/>
            </p:nvCxnSpPr>
            <p:spPr>
              <a:xfrm flipH="1">
                <a:off x="3255912" y="3261138"/>
                <a:ext cx="3159075" cy="21005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a:stCxn id="15" idx="3"/>
            </p:cNvCxnSpPr>
            <p:nvPr/>
          </p:nvCxnSpPr>
          <p:spPr>
            <a:xfrm flipH="1">
              <a:off x="2160554" y="3261138"/>
              <a:ext cx="3174950" cy="21005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8441" name="TextBox 23"/>
          <p:cNvSpPr txBox="1">
            <a:spLocks noChangeArrowheads="1"/>
          </p:cNvSpPr>
          <p:nvPr/>
        </p:nvSpPr>
        <p:spPr bwMode="auto">
          <a:xfrm rot="-5400000">
            <a:off x="-471487" y="5943600"/>
            <a:ext cx="1689100" cy="307975"/>
          </a:xfrm>
          <a:prstGeom prst="rect">
            <a:avLst/>
          </a:prstGeom>
          <a:noFill/>
          <a:ln w="9525">
            <a:noFill/>
            <a:miter lim="800000"/>
            <a:headEnd/>
            <a:tailEnd/>
          </a:ln>
        </p:spPr>
        <p:txBody>
          <a:bodyPr>
            <a:spAutoFit/>
          </a:bodyPr>
          <a:lstStyle/>
          <a:p>
            <a:r>
              <a:rPr lang="en-GB" sz="1400"/>
              <a:t>Restore flood plain</a:t>
            </a:r>
          </a:p>
        </p:txBody>
      </p:sp>
      <p:sp>
        <p:nvSpPr>
          <p:cNvPr id="18442" name="TextBox 24"/>
          <p:cNvSpPr txBox="1">
            <a:spLocks noChangeArrowheads="1"/>
          </p:cNvSpPr>
          <p:nvPr/>
        </p:nvSpPr>
        <p:spPr bwMode="auto">
          <a:xfrm>
            <a:off x="1066800" y="5241925"/>
            <a:ext cx="2187575" cy="307975"/>
          </a:xfrm>
          <a:prstGeom prst="rect">
            <a:avLst/>
          </a:prstGeom>
          <a:noFill/>
          <a:ln w="9525">
            <a:noFill/>
            <a:miter lim="800000"/>
            <a:headEnd/>
            <a:tailEnd/>
          </a:ln>
        </p:spPr>
        <p:txBody>
          <a:bodyPr>
            <a:spAutoFit/>
          </a:bodyPr>
          <a:lstStyle/>
          <a:p>
            <a:pPr algn="ctr"/>
            <a:r>
              <a:rPr lang="en-GB" sz="1400"/>
              <a:t>Channelisation </a:t>
            </a:r>
          </a:p>
        </p:txBody>
      </p:sp>
      <p:sp>
        <p:nvSpPr>
          <p:cNvPr id="18443" name="TextBox 25"/>
          <p:cNvSpPr txBox="1">
            <a:spLocks noChangeArrowheads="1"/>
          </p:cNvSpPr>
          <p:nvPr/>
        </p:nvSpPr>
        <p:spPr bwMode="auto">
          <a:xfrm>
            <a:off x="792163" y="4973638"/>
            <a:ext cx="1316037" cy="307975"/>
          </a:xfrm>
          <a:prstGeom prst="rect">
            <a:avLst/>
          </a:prstGeom>
          <a:noFill/>
          <a:ln w="9525">
            <a:noFill/>
            <a:miter lim="800000"/>
            <a:headEnd/>
            <a:tailEnd/>
          </a:ln>
        </p:spPr>
        <p:txBody>
          <a:bodyPr>
            <a:spAutoFit/>
          </a:bodyPr>
          <a:lstStyle/>
          <a:p>
            <a:pPr algn="ctr"/>
            <a:r>
              <a:rPr lang="en-GB" sz="1400"/>
              <a:t>Urban</a:t>
            </a:r>
          </a:p>
        </p:txBody>
      </p:sp>
      <p:sp>
        <p:nvSpPr>
          <p:cNvPr id="18444" name="TextBox 26"/>
          <p:cNvSpPr txBox="1">
            <a:spLocks noChangeArrowheads="1"/>
          </p:cNvSpPr>
          <p:nvPr/>
        </p:nvSpPr>
        <p:spPr bwMode="auto">
          <a:xfrm>
            <a:off x="2078038" y="4987925"/>
            <a:ext cx="1593850" cy="307975"/>
          </a:xfrm>
          <a:prstGeom prst="rect">
            <a:avLst/>
          </a:prstGeom>
          <a:noFill/>
          <a:ln w="9525">
            <a:noFill/>
            <a:miter lim="800000"/>
            <a:headEnd/>
            <a:tailEnd/>
          </a:ln>
        </p:spPr>
        <p:txBody>
          <a:bodyPr>
            <a:spAutoFit/>
          </a:bodyPr>
          <a:lstStyle/>
          <a:p>
            <a:pPr algn="ctr"/>
            <a:r>
              <a:rPr lang="en-GB" sz="1400"/>
              <a:t>Navigation </a:t>
            </a:r>
          </a:p>
        </p:txBody>
      </p:sp>
      <p:sp>
        <p:nvSpPr>
          <p:cNvPr id="20" name="Right Triangle 19"/>
          <p:cNvSpPr/>
          <p:nvPr/>
        </p:nvSpPr>
        <p:spPr>
          <a:xfrm>
            <a:off x="7537450" y="5451475"/>
            <a:ext cx="1368425" cy="1044575"/>
          </a:xfrm>
          <a:prstGeom prst="rtTriangl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grpSp>
        <p:nvGrpSpPr>
          <p:cNvPr id="9" name="Group 32"/>
          <p:cNvGrpSpPr>
            <a:grpSpLocks/>
          </p:cNvGrpSpPr>
          <p:nvPr/>
        </p:nvGrpSpPr>
        <p:grpSpPr bwMode="auto">
          <a:xfrm>
            <a:off x="7494588" y="5410200"/>
            <a:ext cx="1466850" cy="1184275"/>
            <a:chOff x="7234525" y="5239995"/>
            <a:chExt cx="1466131" cy="1184990"/>
          </a:xfrm>
        </p:grpSpPr>
        <p:grpSp>
          <p:nvGrpSpPr>
            <p:cNvPr id="11" name="Group 31"/>
            <p:cNvGrpSpPr>
              <a:grpSpLocks/>
            </p:cNvGrpSpPr>
            <p:nvPr/>
          </p:nvGrpSpPr>
          <p:grpSpPr bwMode="auto">
            <a:xfrm>
              <a:off x="7276090" y="5239995"/>
              <a:ext cx="1424566" cy="1086455"/>
              <a:chOff x="7276090" y="5239995"/>
              <a:chExt cx="1424566" cy="1086455"/>
            </a:xfrm>
          </p:grpSpPr>
          <p:sp>
            <p:nvSpPr>
              <p:cNvPr id="24" name="Right Triangle 23"/>
              <p:cNvSpPr/>
              <p:nvPr/>
            </p:nvSpPr>
            <p:spPr>
              <a:xfrm rot="10800000">
                <a:off x="7275780" y="5281295"/>
                <a:ext cx="1369340" cy="1045206"/>
              </a:xfrm>
              <a:prstGeom prst="rtTriangl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8456" name="TextBox 29"/>
              <p:cNvSpPr txBox="1">
                <a:spLocks noChangeArrowheads="1"/>
              </p:cNvSpPr>
              <p:nvPr/>
            </p:nvSpPr>
            <p:spPr bwMode="auto">
              <a:xfrm>
                <a:off x="7495311" y="5239995"/>
                <a:ext cx="1205345" cy="523220"/>
              </a:xfrm>
              <a:prstGeom prst="rect">
                <a:avLst/>
              </a:prstGeom>
              <a:noFill/>
              <a:ln w="9525">
                <a:noFill/>
                <a:miter lim="800000"/>
                <a:headEnd/>
                <a:tailEnd/>
              </a:ln>
            </p:spPr>
            <p:txBody>
              <a:bodyPr>
                <a:spAutoFit/>
              </a:bodyPr>
              <a:lstStyle/>
              <a:p>
                <a:pPr algn="r"/>
                <a:r>
                  <a:rPr lang="en-GB" sz="1400"/>
                  <a:t>PRESSURE IMPACT</a:t>
                </a:r>
              </a:p>
            </p:txBody>
          </p:sp>
        </p:grpSp>
        <p:sp>
          <p:nvSpPr>
            <p:cNvPr id="18454" name="TextBox 30"/>
            <p:cNvSpPr txBox="1">
              <a:spLocks noChangeArrowheads="1"/>
            </p:cNvSpPr>
            <p:nvPr/>
          </p:nvSpPr>
          <p:spPr bwMode="auto">
            <a:xfrm>
              <a:off x="7234525" y="5901765"/>
              <a:ext cx="1260764" cy="523220"/>
            </a:xfrm>
            <a:prstGeom prst="rect">
              <a:avLst/>
            </a:prstGeom>
            <a:noFill/>
            <a:ln w="9525">
              <a:noFill/>
              <a:miter lim="800000"/>
              <a:headEnd/>
              <a:tailEnd/>
            </a:ln>
          </p:spPr>
          <p:txBody>
            <a:bodyPr>
              <a:spAutoFit/>
            </a:bodyPr>
            <a:lstStyle/>
            <a:p>
              <a:r>
                <a:rPr lang="en-GB" sz="1400"/>
                <a:t>FEASIBILIITY OF MEASURE</a:t>
              </a:r>
            </a:p>
          </p:txBody>
        </p:sp>
      </p:grpSp>
      <p:sp>
        <p:nvSpPr>
          <p:cNvPr id="18447" name="TextBox 33"/>
          <p:cNvSpPr txBox="1">
            <a:spLocks noChangeArrowheads="1"/>
          </p:cNvSpPr>
          <p:nvPr/>
        </p:nvSpPr>
        <p:spPr bwMode="auto">
          <a:xfrm>
            <a:off x="5467350" y="5332413"/>
            <a:ext cx="2027238" cy="1200150"/>
          </a:xfrm>
          <a:prstGeom prst="rect">
            <a:avLst/>
          </a:prstGeom>
          <a:noFill/>
          <a:ln w="9525">
            <a:noFill/>
            <a:miter lim="800000"/>
            <a:headEnd/>
            <a:tailEnd/>
          </a:ln>
        </p:spPr>
        <p:txBody>
          <a:bodyPr>
            <a:spAutoFit/>
          </a:bodyPr>
          <a:lstStyle/>
          <a:p>
            <a:pPr algn="ctr"/>
            <a:r>
              <a:rPr lang="en-GB"/>
              <a:t>SCORE </a:t>
            </a:r>
          </a:p>
          <a:p>
            <a:pPr algn="ctr"/>
            <a:r>
              <a:rPr lang="en-GB"/>
              <a:t>1-10</a:t>
            </a:r>
          </a:p>
          <a:p>
            <a:pPr algn="ctr"/>
            <a:r>
              <a:rPr lang="en-GB"/>
              <a:t>Good - bad</a:t>
            </a:r>
          </a:p>
        </p:txBody>
      </p:sp>
      <p:sp>
        <p:nvSpPr>
          <p:cNvPr id="18448" name="TextBox 34"/>
          <p:cNvSpPr txBox="1">
            <a:spLocks noChangeArrowheads="1"/>
          </p:cNvSpPr>
          <p:nvPr/>
        </p:nvSpPr>
        <p:spPr bwMode="auto">
          <a:xfrm>
            <a:off x="3003550" y="5549900"/>
            <a:ext cx="914400" cy="369888"/>
          </a:xfrm>
          <a:prstGeom prst="rect">
            <a:avLst/>
          </a:prstGeom>
          <a:noFill/>
          <a:ln w="9525">
            <a:noFill/>
            <a:miter lim="800000"/>
            <a:headEnd/>
            <a:tailEnd/>
          </a:ln>
        </p:spPr>
        <p:txBody>
          <a:bodyPr>
            <a:spAutoFit/>
          </a:bodyPr>
          <a:lstStyle/>
          <a:p>
            <a:r>
              <a:rPr lang="en-GB" sz="1800" b="1"/>
              <a:t>P= 9</a:t>
            </a:r>
          </a:p>
        </p:txBody>
      </p:sp>
      <p:sp>
        <p:nvSpPr>
          <p:cNvPr id="18449" name="TextBox 35"/>
          <p:cNvSpPr txBox="1">
            <a:spLocks noChangeArrowheads="1"/>
          </p:cNvSpPr>
          <p:nvPr/>
        </p:nvSpPr>
        <p:spPr bwMode="auto">
          <a:xfrm>
            <a:off x="1620838" y="5518150"/>
            <a:ext cx="914400" cy="368300"/>
          </a:xfrm>
          <a:prstGeom prst="rect">
            <a:avLst/>
          </a:prstGeom>
          <a:noFill/>
          <a:ln w="9525">
            <a:noFill/>
            <a:miter lim="800000"/>
            <a:headEnd/>
            <a:tailEnd/>
          </a:ln>
        </p:spPr>
        <p:txBody>
          <a:bodyPr>
            <a:spAutoFit/>
          </a:bodyPr>
          <a:lstStyle/>
          <a:p>
            <a:r>
              <a:rPr lang="en-GB" sz="1800" b="1"/>
              <a:t>P= 9</a:t>
            </a:r>
          </a:p>
        </p:txBody>
      </p:sp>
      <p:sp>
        <p:nvSpPr>
          <p:cNvPr id="18450" name="TextBox 36"/>
          <p:cNvSpPr txBox="1">
            <a:spLocks noChangeArrowheads="1"/>
          </p:cNvSpPr>
          <p:nvPr/>
        </p:nvSpPr>
        <p:spPr bwMode="auto">
          <a:xfrm>
            <a:off x="750888" y="6280150"/>
            <a:ext cx="914400" cy="369888"/>
          </a:xfrm>
          <a:prstGeom prst="rect">
            <a:avLst/>
          </a:prstGeom>
          <a:noFill/>
          <a:ln w="9525">
            <a:noFill/>
            <a:miter lim="800000"/>
            <a:headEnd/>
            <a:tailEnd/>
          </a:ln>
        </p:spPr>
        <p:txBody>
          <a:bodyPr>
            <a:spAutoFit/>
          </a:bodyPr>
          <a:lstStyle/>
          <a:p>
            <a:r>
              <a:rPr lang="en-GB" sz="1800" b="1"/>
              <a:t>M= 1 </a:t>
            </a:r>
          </a:p>
        </p:txBody>
      </p:sp>
      <p:sp>
        <p:nvSpPr>
          <p:cNvPr id="18451" name="TextBox 37"/>
          <p:cNvSpPr txBox="1">
            <a:spLocks noChangeArrowheads="1"/>
          </p:cNvSpPr>
          <p:nvPr/>
        </p:nvSpPr>
        <p:spPr bwMode="auto">
          <a:xfrm>
            <a:off x="2108200" y="6280150"/>
            <a:ext cx="914400" cy="369888"/>
          </a:xfrm>
          <a:prstGeom prst="rect">
            <a:avLst/>
          </a:prstGeom>
          <a:noFill/>
          <a:ln w="9525">
            <a:noFill/>
            <a:miter lim="800000"/>
            <a:headEnd/>
            <a:tailEnd/>
          </a:ln>
        </p:spPr>
        <p:txBody>
          <a:bodyPr>
            <a:spAutoFit/>
          </a:bodyPr>
          <a:lstStyle/>
          <a:p>
            <a:r>
              <a:rPr lang="en-GB" sz="1800" b="1"/>
              <a:t>M= 5 </a:t>
            </a:r>
          </a:p>
        </p:txBody>
      </p:sp>
      <p:sp>
        <p:nvSpPr>
          <p:cNvPr id="18452" name="TextBox 38"/>
          <p:cNvSpPr txBox="1">
            <a:spLocks noChangeArrowheads="1"/>
          </p:cNvSpPr>
          <p:nvPr/>
        </p:nvSpPr>
        <p:spPr bwMode="auto">
          <a:xfrm>
            <a:off x="-46038" y="0"/>
            <a:ext cx="2762251" cy="1200150"/>
          </a:xfrm>
          <a:prstGeom prst="rect">
            <a:avLst/>
          </a:prstGeom>
          <a:noFill/>
          <a:ln w="9525">
            <a:noFill/>
            <a:miter lim="800000"/>
            <a:headEnd/>
            <a:tailEnd/>
          </a:ln>
        </p:spPr>
        <p:txBody>
          <a:bodyPr>
            <a:spAutoFit/>
          </a:bodyPr>
          <a:lstStyle/>
          <a:p>
            <a:r>
              <a:rPr lang="en-GB"/>
              <a:t>Decision matrix</a:t>
            </a:r>
          </a:p>
          <a:p>
            <a:endParaRPr lang="en-GB"/>
          </a:p>
          <a:p>
            <a:r>
              <a:rPr lang="en-GB"/>
              <a:t>Adapt from Leopold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000" dirty="0" smtClean="0"/>
              <a:t>Cost Effective Restoration </a:t>
            </a:r>
            <a:endParaRPr lang="en-GB" sz="2000" dirty="0"/>
          </a:p>
        </p:txBody>
      </p:sp>
      <p:sp>
        <p:nvSpPr>
          <p:cNvPr id="3" name="Content Placeholder 2"/>
          <p:cNvSpPr>
            <a:spLocks noGrp="1"/>
          </p:cNvSpPr>
          <p:nvPr>
            <p:ph idx="1"/>
          </p:nvPr>
        </p:nvSpPr>
        <p:spPr>
          <a:xfrm>
            <a:off x="188686" y="1683582"/>
            <a:ext cx="8955314" cy="3970318"/>
          </a:xfrm>
        </p:spPr>
        <p:txBody>
          <a:bodyPr/>
          <a:lstStyle/>
          <a:p>
            <a:pPr marL="457200" indent="-457200">
              <a:buAutoNum type="arabicParenR"/>
            </a:pPr>
            <a:r>
              <a:rPr lang="en-GB" sz="2000" dirty="0" smtClean="0"/>
              <a:t>Use protocol for reporting &amp; predicting cost of river restoration</a:t>
            </a:r>
          </a:p>
          <a:p>
            <a:pPr marL="457200" indent="-457200"/>
            <a:r>
              <a:rPr lang="en-GB" sz="2000" dirty="0" smtClean="0"/>
              <a:t>	- economic analysis</a:t>
            </a:r>
          </a:p>
          <a:p>
            <a:pPr marL="457200" indent="-457200"/>
            <a:r>
              <a:rPr lang="en-GB" sz="2000" dirty="0" smtClean="0"/>
              <a:t>	- socio-economic cost</a:t>
            </a:r>
          </a:p>
          <a:p>
            <a:pPr marL="457200" indent="-457200"/>
            <a:r>
              <a:rPr lang="en-GB" sz="2000" dirty="0" smtClean="0"/>
              <a:t>	- the role of economic assessment in policy: CBA &amp; CEA</a:t>
            </a:r>
          </a:p>
          <a:p>
            <a:pPr marL="457200" indent="-457200"/>
            <a:r>
              <a:rPr lang="en-GB" sz="2000" dirty="0" smtClean="0"/>
              <a:t>	- recommend cost typology </a:t>
            </a:r>
          </a:p>
          <a:p>
            <a:pPr marL="457200" indent="-457200"/>
            <a:endParaRPr lang="en-GB" sz="2000" dirty="0" smtClean="0"/>
          </a:p>
          <a:p>
            <a:pPr marL="457200" indent="-457200"/>
            <a:r>
              <a:rPr lang="en-GB" sz="2000" dirty="0" smtClean="0"/>
              <a:t>2)	Requires evidence &amp; practical guidance for cost assessment in river restoration with examples</a:t>
            </a:r>
          </a:p>
          <a:p>
            <a:pPr marL="457200" indent="-457200"/>
            <a:endParaRPr lang="en-GB" sz="2000" dirty="0" smtClean="0"/>
          </a:p>
          <a:p>
            <a:pPr marL="457200" indent="-457200" algn="ctr"/>
            <a:r>
              <a:rPr lang="en-GB" sz="2000" b="1" dirty="0" smtClean="0">
                <a:solidFill>
                  <a:srgbClr val="FF0000"/>
                </a:solidFill>
              </a:rPr>
              <a:t>Problem – acute lack of CBA and CEA analysis so using ecosystem services concept </a:t>
            </a:r>
            <a:endParaRPr lang="en-GB" sz="2000" b="1" dirty="0">
              <a:solidFill>
                <a:srgbClr val="FF00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5" y="1239838"/>
            <a:ext cx="8715375" cy="360362"/>
          </a:xfrm>
        </p:spPr>
        <p:txBody>
          <a:bodyPr/>
          <a:lstStyle/>
          <a:p>
            <a:r>
              <a:rPr lang="en-GB" dirty="0" smtClean="0"/>
              <a:t>Integrated planning approach for practitioners</a:t>
            </a:r>
            <a:endParaRPr lang="en-GB" dirty="0"/>
          </a:p>
        </p:txBody>
      </p:sp>
      <p:sp>
        <p:nvSpPr>
          <p:cNvPr id="19" name="TextBox 18"/>
          <p:cNvSpPr txBox="1"/>
          <p:nvPr/>
        </p:nvSpPr>
        <p:spPr>
          <a:xfrm>
            <a:off x="5256312" y="2715732"/>
            <a:ext cx="3401532" cy="3785652"/>
          </a:xfrm>
          <a:prstGeom prst="rect">
            <a:avLst/>
          </a:prstGeom>
          <a:noFill/>
        </p:spPr>
        <p:txBody>
          <a:bodyPr wrap="square" rtlCol="0">
            <a:spAutoFit/>
          </a:bodyPr>
          <a:lstStyle/>
          <a:p>
            <a:pPr marL="342900" indent="-342900">
              <a:buFontTx/>
              <a:buChar char="-"/>
            </a:pPr>
            <a:r>
              <a:rPr lang="en-GB" dirty="0" smtClean="0"/>
              <a:t>Bite size pieces</a:t>
            </a:r>
          </a:p>
          <a:p>
            <a:endParaRPr lang="en-GB" dirty="0" smtClean="0"/>
          </a:p>
          <a:p>
            <a:pPr marL="342900" indent="-342900">
              <a:buFontTx/>
              <a:buChar char="-"/>
            </a:pPr>
            <a:r>
              <a:rPr lang="en-GB" dirty="0" smtClean="0"/>
              <a:t>Incorporates the PDCA</a:t>
            </a:r>
          </a:p>
          <a:p>
            <a:endParaRPr lang="en-GB" dirty="0" smtClean="0"/>
          </a:p>
          <a:p>
            <a:pPr marL="342900" indent="-342900">
              <a:buFontTx/>
              <a:buChar char="-"/>
            </a:pPr>
            <a:r>
              <a:rPr lang="en-GB" dirty="0" smtClean="0"/>
              <a:t> Feedback loop </a:t>
            </a:r>
          </a:p>
          <a:p>
            <a:pPr marL="342900" indent="-342900">
              <a:buFontTx/>
              <a:buChar char="-"/>
            </a:pPr>
            <a:endParaRPr lang="en-GB" dirty="0"/>
          </a:p>
          <a:p>
            <a:pPr marL="342900" indent="-342900">
              <a:buFontTx/>
              <a:buChar char="-"/>
            </a:pPr>
            <a:r>
              <a:rPr lang="en-GB" dirty="0" smtClean="0"/>
              <a:t>User friendly manual</a:t>
            </a:r>
          </a:p>
          <a:p>
            <a:pPr marL="342900" indent="-342900">
              <a:buFontTx/>
              <a:buChar char="-"/>
            </a:pPr>
            <a:endParaRPr lang="en-GB" dirty="0"/>
          </a:p>
          <a:p>
            <a:pPr marL="342900" indent="-342900">
              <a:buFontTx/>
              <a:buChar char="-"/>
            </a:pPr>
            <a:r>
              <a:rPr lang="en-GB" dirty="0" smtClean="0"/>
              <a:t>REFORM WIKI</a:t>
            </a:r>
            <a:endParaRPr lang="en-GB" dirty="0"/>
          </a:p>
          <a:p>
            <a:endParaRPr lang="en-GB" dirty="0"/>
          </a:p>
        </p:txBody>
      </p:sp>
      <p:pic>
        <p:nvPicPr>
          <p:cNvPr id="4" name="Picture 3"/>
          <p:cNvPicPr>
            <a:picLocks noChangeAspect="1"/>
          </p:cNvPicPr>
          <p:nvPr/>
        </p:nvPicPr>
        <p:blipFill rotWithShape="1">
          <a:blip r:embed="rId3"/>
          <a:srcRect r="7377"/>
          <a:stretch/>
        </p:blipFill>
        <p:spPr>
          <a:xfrm>
            <a:off x="399069" y="1810512"/>
            <a:ext cx="4599477" cy="4690872"/>
          </a:xfrm>
          <a:prstGeom prst="rect">
            <a:avLst/>
          </a:prstGeom>
        </p:spPr>
      </p:pic>
    </p:spTree>
    <p:extLst>
      <p:ext uri="{BB962C8B-B14F-4D97-AF65-F5344CB8AC3E}">
        <p14:creationId xmlns:p14="http://schemas.microsoft.com/office/powerpoint/2010/main" val="1959382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1"/>
          <p:cNvPicPr>
            <a:picLocks noChangeAspect="1" noChangeArrowheads="1"/>
          </p:cNvPicPr>
          <p:nvPr/>
        </p:nvPicPr>
        <p:blipFill>
          <a:blip r:embed="rId3" cstate="email"/>
          <a:srcRect/>
          <a:stretch>
            <a:fillRect/>
          </a:stretch>
        </p:blipFill>
        <p:spPr bwMode="auto">
          <a:xfrm>
            <a:off x="890588" y="1655763"/>
            <a:ext cx="7677150" cy="5124450"/>
          </a:xfrm>
          <a:prstGeom prst="rect">
            <a:avLst/>
          </a:prstGeom>
          <a:noFill/>
          <a:ln w="9525">
            <a:noFill/>
            <a:miter lim="800000"/>
            <a:headEnd/>
            <a:tailEnd/>
          </a:ln>
        </p:spPr>
      </p:pic>
      <p:sp>
        <p:nvSpPr>
          <p:cNvPr id="7171" name="TextBox 6"/>
          <p:cNvSpPr txBox="1">
            <a:spLocks noChangeArrowheads="1"/>
          </p:cNvSpPr>
          <p:nvPr/>
        </p:nvSpPr>
        <p:spPr bwMode="auto">
          <a:xfrm>
            <a:off x="4932363" y="3402013"/>
            <a:ext cx="2519362" cy="523875"/>
          </a:xfrm>
          <a:prstGeom prst="rect">
            <a:avLst/>
          </a:prstGeom>
          <a:noFill/>
          <a:ln w="9525">
            <a:noFill/>
            <a:miter lim="800000"/>
            <a:headEnd/>
            <a:tailEnd/>
          </a:ln>
        </p:spPr>
        <p:txBody>
          <a:bodyPr>
            <a:spAutoFit/>
          </a:bodyPr>
          <a:lstStyle/>
          <a:p>
            <a:r>
              <a:rPr lang="en-GB" sz="2800">
                <a:solidFill>
                  <a:schemeClr val="bg1"/>
                </a:solidFill>
              </a:rPr>
              <a:t>Log weir</a:t>
            </a:r>
          </a:p>
        </p:txBody>
      </p:sp>
      <p:sp>
        <p:nvSpPr>
          <p:cNvPr id="7172" name="Rectangle 7"/>
          <p:cNvSpPr>
            <a:spLocks noChangeArrowheads="1"/>
          </p:cNvSpPr>
          <p:nvPr/>
        </p:nvSpPr>
        <p:spPr bwMode="auto">
          <a:xfrm>
            <a:off x="877888" y="6165850"/>
            <a:ext cx="3900487" cy="522288"/>
          </a:xfrm>
          <a:prstGeom prst="rect">
            <a:avLst/>
          </a:prstGeom>
          <a:noFill/>
          <a:ln w="9525">
            <a:noFill/>
            <a:miter lim="800000"/>
            <a:headEnd/>
            <a:tailEnd/>
          </a:ln>
        </p:spPr>
        <p:txBody>
          <a:bodyPr wrap="none">
            <a:spAutoFit/>
          </a:bodyPr>
          <a:lstStyle/>
          <a:p>
            <a:r>
              <a:rPr lang="en-GB" sz="2800">
                <a:solidFill>
                  <a:schemeClr val="bg1"/>
                </a:solidFill>
              </a:rPr>
              <a:t>Large boulder  placement</a:t>
            </a:r>
            <a:endParaRPr lang="en-GB" sz="2800"/>
          </a:p>
        </p:txBody>
      </p:sp>
      <p:sp>
        <p:nvSpPr>
          <p:cNvPr id="7173" name="Rectangle 8"/>
          <p:cNvSpPr>
            <a:spLocks noChangeArrowheads="1"/>
          </p:cNvSpPr>
          <p:nvPr/>
        </p:nvSpPr>
        <p:spPr bwMode="auto">
          <a:xfrm>
            <a:off x="1214438" y="3402013"/>
            <a:ext cx="2727325" cy="523875"/>
          </a:xfrm>
          <a:prstGeom prst="rect">
            <a:avLst/>
          </a:prstGeom>
          <a:noFill/>
          <a:ln w="9525">
            <a:noFill/>
            <a:miter lim="800000"/>
            <a:headEnd/>
            <a:tailEnd/>
          </a:ln>
        </p:spPr>
        <p:txBody>
          <a:bodyPr wrap="none">
            <a:spAutoFit/>
          </a:bodyPr>
          <a:lstStyle/>
          <a:p>
            <a:r>
              <a:rPr lang="en-GB" sz="2800" dirty="0">
                <a:solidFill>
                  <a:schemeClr val="bg1"/>
                </a:solidFill>
              </a:rPr>
              <a:t>Bank stabilization</a:t>
            </a:r>
            <a:endParaRPr lang="en-GB" sz="2800" dirty="0"/>
          </a:p>
        </p:txBody>
      </p:sp>
      <p:sp>
        <p:nvSpPr>
          <p:cNvPr id="7174" name="Rectangle 9"/>
          <p:cNvSpPr>
            <a:spLocks noChangeArrowheads="1"/>
          </p:cNvSpPr>
          <p:nvPr/>
        </p:nvSpPr>
        <p:spPr bwMode="auto">
          <a:xfrm>
            <a:off x="4703763" y="6237288"/>
            <a:ext cx="3635375" cy="523875"/>
          </a:xfrm>
          <a:prstGeom prst="rect">
            <a:avLst/>
          </a:prstGeom>
          <a:noFill/>
          <a:ln w="9525">
            <a:noFill/>
            <a:miter lim="800000"/>
            <a:headEnd/>
            <a:tailEnd/>
          </a:ln>
        </p:spPr>
        <p:txBody>
          <a:bodyPr wrap="none">
            <a:spAutoFit/>
          </a:bodyPr>
          <a:lstStyle/>
          <a:p>
            <a:r>
              <a:rPr lang="en-GB" sz="2800">
                <a:solidFill>
                  <a:schemeClr val="bg1"/>
                </a:solidFill>
              </a:rPr>
              <a:t>Reconnected floodplain</a:t>
            </a:r>
            <a:endParaRPr lang="en-GB" sz="2800"/>
          </a:p>
        </p:txBody>
      </p:sp>
      <p:sp>
        <p:nvSpPr>
          <p:cNvPr id="7175" name="Title 1"/>
          <p:cNvSpPr txBox="1">
            <a:spLocks/>
          </p:cNvSpPr>
          <p:nvPr/>
        </p:nvSpPr>
        <p:spPr bwMode="auto">
          <a:xfrm>
            <a:off x="285750" y="1176338"/>
            <a:ext cx="8858250" cy="454025"/>
          </a:xfrm>
          <a:prstGeom prst="rect">
            <a:avLst/>
          </a:prstGeom>
          <a:noFill/>
          <a:ln w="9525">
            <a:noFill/>
            <a:miter lim="800000"/>
            <a:headEnd/>
            <a:tailEnd/>
          </a:ln>
        </p:spPr>
        <p:txBody>
          <a:bodyPr/>
          <a:lstStyle/>
          <a:p>
            <a:r>
              <a:rPr lang="en-GB" sz="2400" b="1">
                <a:solidFill>
                  <a:srgbClr val="FF0000"/>
                </a:solidFill>
                <a:latin typeface="Verdana" pitchFamily="34" charset="0"/>
              </a:rPr>
              <a:t>Why do we restore rivers? </a:t>
            </a:r>
            <a:r>
              <a:rPr lang="en-GB" sz="2400">
                <a:solidFill>
                  <a:srgbClr val="FF0000"/>
                </a:solidFill>
                <a:latin typeface="Arial" pitchFamily="34" charset="0"/>
                <a:cs typeface="Arial" pitchFamily="34" charset="0"/>
              </a:rPr>
              <a:t>Habitat improvement</a:t>
            </a:r>
            <a:endParaRPr lang="en-GB" sz="2400" b="1">
              <a:solidFill>
                <a:srgbClr val="FF0000"/>
              </a:solidFill>
              <a:latin typeface="Verdana"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5ACE477-7E24-4E6A-91F6-13B537F771B3}" type="slidenum">
              <a:rPr lang="de-DE" smtClean="0"/>
              <a:pPr>
                <a:defRPr/>
              </a:pPr>
              <a:t>30</a:t>
            </a:fld>
            <a:endParaRPr lang="de-DE"/>
          </a:p>
        </p:txBody>
      </p:sp>
      <p:pic>
        <p:nvPicPr>
          <p:cNvPr id="6" name="Picture 5"/>
          <p:cNvPicPr>
            <a:picLocks noChangeAspect="1"/>
          </p:cNvPicPr>
          <p:nvPr/>
        </p:nvPicPr>
        <p:blipFill>
          <a:blip r:embed="rId3"/>
          <a:stretch>
            <a:fillRect/>
          </a:stretch>
        </p:blipFill>
        <p:spPr>
          <a:xfrm>
            <a:off x="286906" y="2456198"/>
            <a:ext cx="8603483" cy="4039029"/>
          </a:xfrm>
          <a:prstGeom prst="rect">
            <a:avLst/>
          </a:prstGeom>
        </p:spPr>
      </p:pic>
      <p:sp>
        <p:nvSpPr>
          <p:cNvPr id="8" name="Title 1"/>
          <p:cNvSpPr>
            <a:spLocks noGrp="1"/>
          </p:cNvSpPr>
          <p:nvPr>
            <p:ph type="title"/>
          </p:nvPr>
        </p:nvSpPr>
        <p:spPr>
          <a:xfrm>
            <a:off x="319489" y="1239838"/>
            <a:ext cx="8005361" cy="360362"/>
          </a:xfrm>
        </p:spPr>
        <p:txBody>
          <a:bodyPr/>
          <a:lstStyle/>
          <a:p>
            <a:r>
              <a:rPr lang="en-GB" dirty="0" smtClean="0"/>
              <a:t>Tools &amp; Guidelines</a:t>
            </a:r>
            <a:endParaRPr lang="en-GB" dirty="0"/>
          </a:p>
        </p:txBody>
      </p:sp>
      <p:sp>
        <p:nvSpPr>
          <p:cNvPr id="9" name="TextBox 8"/>
          <p:cNvSpPr txBox="1"/>
          <p:nvPr/>
        </p:nvSpPr>
        <p:spPr>
          <a:xfrm>
            <a:off x="3687769" y="1261646"/>
            <a:ext cx="5202620" cy="338554"/>
          </a:xfrm>
          <a:prstGeom prst="rect">
            <a:avLst/>
          </a:prstGeom>
          <a:noFill/>
        </p:spPr>
        <p:txBody>
          <a:bodyPr wrap="square" rtlCol="0">
            <a:spAutoFit/>
          </a:bodyPr>
          <a:lstStyle/>
          <a:p>
            <a:pPr algn="r"/>
            <a:r>
              <a:rPr lang="en-GB" sz="1600" b="1" dirty="0" smtClean="0">
                <a:solidFill>
                  <a:srgbClr val="FF0000"/>
                </a:solidFill>
                <a:latin typeface="Verdana" panose="020B0604030504040204" pitchFamily="34" charset="0"/>
                <a:ea typeface="Verdana" panose="020B0604030504040204" pitchFamily="34" charset="0"/>
                <a:cs typeface="Verdana" panose="020B0604030504040204" pitchFamily="34" charset="0"/>
              </a:rPr>
              <a:t>Tools available on REFORM WIKI </a:t>
            </a:r>
            <a:endParaRPr lang="en-GB" sz="16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TextBox 9"/>
          <p:cNvSpPr txBox="1"/>
          <p:nvPr/>
        </p:nvSpPr>
        <p:spPr>
          <a:xfrm>
            <a:off x="86569" y="1914555"/>
            <a:ext cx="4118909" cy="400110"/>
          </a:xfrm>
          <a:prstGeom prst="rect">
            <a:avLst/>
          </a:prstGeom>
          <a:noFill/>
        </p:spPr>
        <p:txBody>
          <a:bodyPr wrap="square" rtlCol="0">
            <a:spAutoFit/>
          </a:bodyPr>
          <a:lstStyle/>
          <a:p>
            <a:pPr algn="ctr"/>
            <a:r>
              <a:rPr lang="en-GB" b="1" dirty="0" smtClean="0">
                <a:solidFill>
                  <a:schemeClr val="tx2"/>
                </a:solidFill>
              </a:rPr>
              <a:t>Integrated planning approach </a:t>
            </a:r>
            <a:endParaRPr lang="en-GB" b="1" dirty="0">
              <a:solidFill>
                <a:schemeClr val="tx2"/>
              </a:solidFill>
            </a:endParaRPr>
          </a:p>
        </p:txBody>
      </p:sp>
      <p:sp>
        <p:nvSpPr>
          <p:cNvPr id="11" name="TextBox 10"/>
          <p:cNvSpPr txBox="1"/>
          <p:nvPr/>
        </p:nvSpPr>
        <p:spPr>
          <a:xfrm>
            <a:off x="4890370" y="1923766"/>
            <a:ext cx="4118909" cy="461665"/>
          </a:xfrm>
          <a:prstGeom prst="rect">
            <a:avLst/>
          </a:prstGeom>
          <a:solidFill>
            <a:schemeClr val="bg1"/>
          </a:solidFill>
        </p:spPr>
        <p:txBody>
          <a:bodyPr wrap="square" rtlCol="0">
            <a:spAutoFit/>
          </a:bodyPr>
          <a:lstStyle/>
          <a:p>
            <a:pPr algn="ctr"/>
            <a:r>
              <a:rPr lang="en-GB" b="1" dirty="0" smtClean="0">
                <a:solidFill>
                  <a:schemeClr val="tx2"/>
                </a:solidFill>
              </a:rPr>
              <a:t>Tools </a:t>
            </a:r>
            <a:endParaRPr lang="en-GB" b="1" dirty="0">
              <a:solidFill>
                <a:schemeClr val="tx2"/>
              </a:solidFill>
            </a:endParaRPr>
          </a:p>
        </p:txBody>
      </p:sp>
    </p:spTree>
    <p:extLst>
      <p:ext uri="{BB962C8B-B14F-4D97-AF65-F5344CB8AC3E}">
        <p14:creationId xmlns:p14="http://schemas.microsoft.com/office/powerpoint/2010/main" val="16875454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5ACE477-7E24-4E6A-91F6-13B537F771B3}" type="slidenum">
              <a:rPr lang="de-DE" smtClean="0"/>
              <a:pPr>
                <a:defRPr/>
              </a:pPr>
              <a:t>31</a:t>
            </a:fld>
            <a:endParaRPr lang="de-DE"/>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5810" y="1792303"/>
            <a:ext cx="6376066" cy="464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13627" y="3378170"/>
            <a:ext cx="3224919" cy="1477328"/>
          </a:xfrm>
          <a:prstGeom prst="rect">
            <a:avLst/>
          </a:prstGeom>
        </p:spPr>
        <p:txBody>
          <a:bodyPr wrap="square">
            <a:spAutoFit/>
          </a:bodyPr>
          <a:lstStyle/>
          <a:p>
            <a:r>
              <a:rPr lang="en-US" sz="1800" dirty="0" smtClean="0">
                <a:solidFill>
                  <a:schemeClr val="accent1">
                    <a:lumMod val="75000"/>
                  </a:schemeClr>
                </a:solidFill>
              </a:rPr>
              <a:t>The </a:t>
            </a:r>
            <a:r>
              <a:rPr lang="en-US" sz="1800" dirty="0">
                <a:solidFill>
                  <a:schemeClr val="accent1">
                    <a:lumMod val="75000"/>
                  </a:schemeClr>
                </a:solidFill>
              </a:rPr>
              <a:t>framework systematically guides practitioners through two main planning stages of river </a:t>
            </a:r>
            <a:r>
              <a:rPr lang="en-US" sz="1800" dirty="0" smtClean="0">
                <a:solidFill>
                  <a:schemeClr val="accent1">
                    <a:lumMod val="75000"/>
                  </a:schemeClr>
                </a:solidFill>
              </a:rPr>
              <a:t>restoration: </a:t>
            </a:r>
            <a:r>
              <a:rPr lang="en-US" sz="1800" b="1" dirty="0" smtClean="0">
                <a:solidFill>
                  <a:schemeClr val="accent1">
                    <a:lumMod val="75000"/>
                  </a:schemeClr>
                </a:solidFill>
              </a:rPr>
              <a:t>catchment planning </a:t>
            </a:r>
            <a:r>
              <a:rPr lang="en-US" sz="1800" dirty="0" smtClean="0">
                <a:solidFill>
                  <a:schemeClr val="accent1">
                    <a:lumMod val="75000"/>
                  </a:schemeClr>
                </a:solidFill>
              </a:rPr>
              <a:t>and the </a:t>
            </a:r>
            <a:r>
              <a:rPr lang="en-US" sz="1800" b="1" dirty="0" smtClean="0">
                <a:solidFill>
                  <a:schemeClr val="accent1">
                    <a:lumMod val="75000"/>
                  </a:schemeClr>
                </a:solidFill>
              </a:rPr>
              <a:t>project cycle </a:t>
            </a:r>
            <a:endParaRPr lang="en-US" sz="1800" b="1" dirty="0">
              <a:solidFill>
                <a:schemeClr val="accent1">
                  <a:lumMod val="75000"/>
                </a:schemeClr>
              </a:solidFill>
            </a:endParaRPr>
          </a:p>
        </p:txBody>
      </p:sp>
      <p:sp>
        <p:nvSpPr>
          <p:cNvPr id="8" name="Title 1"/>
          <p:cNvSpPr txBox="1">
            <a:spLocks/>
          </p:cNvSpPr>
          <p:nvPr/>
        </p:nvSpPr>
        <p:spPr bwMode="auto">
          <a:xfrm>
            <a:off x="624523" y="1212057"/>
            <a:ext cx="7532687" cy="360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1600" b="1" kern="1200">
                <a:solidFill>
                  <a:srgbClr val="FF0000"/>
                </a:solidFill>
                <a:latin typeface="Verdana"/>
                <a:ea typeface="ＭＳ Ｐゴシック" charset="0"/>
                <a:cs typeface="Verdana"/>
              </a:defRPr>
            </a:lvl1pPr>
            <a:lvl2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2pPr>
            <a:lvl3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3pPr>
            <a:lvl4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4pPr>
            <a:lvl5pPr algn="l" defTabSz="457200" rtl="0" eaLnBrk="0" fontAlgn="base" hangingPunct="0">
              <a:spcBef>
                <a:spcPct val="0"/>
              </a:spcBef>
              <a:spcAft>
                <a:spcPct val="0"/>
              </a:spcAft>
              <a:defRPr sz="1600" b="1">
                <a:solidFill>
                  <a:srgbClr val="FF0000"/>
                </a:solidFill>
                <a:latin typeface="Verdana" charset="0"/>
                <a:ea typeface="ＭＳ Ｐゴシック" charset="0"/>
                <a:cs typeface="Verdana" pitchFamily="34"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GB" dirty="0" smtClean="0"/>
              <a:t>Project planning cycle</a:t>
            </a:r>
            <a:endParaRPr lang="en-GB" dirty="0"/>
          </a:p>
        </p:txBody>
      </p:sp>
    </p:spTree>
    <p:extLst>
      <p:ext uri="{BB962C8B-B14F-4D97-AF65-F5344CB8AC3E}">
        <p14:creationId xmlns:p14="http://schemas.microsoft.com/office/powerpoint/2010/main" val="16077116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1209" t="8259" r="2951"/>
          <a:stretch/>
        </p:blipFill>
        <p:spPr bwMode="auto">
          <a:xfrm>
            <a:off x="1893179" y="1692479"/>
            <a:ext cx="5431165" cy="4978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06947" y="1254379"/>
            <a:ext cx="7532687" cy="360362"/>
          </a:xfrm>
        </p:spPr>
        <p:txBody>
          <a:bodyPr/>
          <a:lstStyle/>
          <a:p>
            <a:r>
              <a:rPr lang="en-GB" dirty="0" smtClean="0"/>
              <a:t>REFORM WIKI</a:t>
            </a:r>
            <a:endParaRPr lang="en-GB" dirty="0"/>
          </a:p>
        </p:txBody>
      </p:sp>
      <p:sp>
        <p:nvSpPr>
          <p:cNvPr id="5" name="Oval 4"/>
          <p:cNvSpPr/>
          <p:nvPr/>
        </p:nvSpPr>
        <p:spPr>
          <a:xfrm>
            <a:off x="1938898" y="2295237"/>
            <a:ext cx="1471813" cy="456276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7984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2"/>
          <p:cNvPicPr>
            <a:picLocks noChangeAspect="1" noChangeArrowheads="1"/>
          </p:cNvPicPr>
          <p:nvPr/>
        </p:nvPicPr>
        <p:blipFill>
          <a:blip r:embed="rId3" cstate="email"/>
          <a:srcRect/>
          <a:stretch>
            <a:fillRect/>
          </a:stretch>
        </p:blipFill>
        <p:spPr bwMode="auto">
          <a:xfrm>
            <a:off x="900113" y="1630363"/>
            <a:ext cx="7343775" cy="4953000"/>
          </a:xfrm>
          <a:prstGeom prst="rect">
            <a:avLst/>
          </a:prstGeom>
          <a:noFill/>
          <a:ln w="9525">
            <a:noFill/>
            <a:miter lim="800000"/>
            <a:headEnd/>
            <a:tailEnd/>
          </a:ln>
        </p:spPr>
      </p:pic>
      <p:sp>
        <p:nvSpPr>
          <p:cNvPr id="8195" name="TextBox 8"/>
          <p:cNvSpPr txBox="1">
            <a:spLocks noChangeArrowheads="1"/>
          </p:cNvSpPr>
          <p:nvPr/>
        </p:nvSpPr>
        <p:spPr bwMode="auto">
          <a:xfrm>
            <a:off x="5175250" y="6076950"/>
            <a:ext cx="2786063" cy="523875"/>
          </a:xfrm>
          <a:prstGeom prst="rect">
            <a:avLst/>
          </a:prstGeom>
          <a:noFill/>
          <a:ln w="9525">
            <a:noFill/>
            <a:miter lim="800000"/>
            <a:headEnd/>
            <a:tailEnd/>
          </a:ln>
        </p:spPr>
        <p:txBody>
          <a:bodyPr>
            <a:spAutoFit/>
          </a:bodyPr>
          <a:lstStyle/>
          <a:p>
            <a:r>
              <a:rPr lang="en-GB" sz="2800">
                <a:solidFill>
                  <a:schemeClr val="bg1"/>
                </a:solidFill>
                <a:latin typeface="Arial" pitchFamily="34" charset="0"/>
                <a:cs typeface="Arial" pitchFamily="34" charset="0"/>
              </a:rPr>
              <a:t>Pool - traverse</a:t>
            </a:r>
          </a:p>
        </p:txBody>
      </p:sp>
      <p:sp>
        <p:nvSpPr>
          <p:cNvPr id="8196" name="Rectangle 9"/>
          <p:cNvSpPr>
            <a:spLocks noChangeArrowheads="1"/>
          </p:cNvSpPr>
          <p:nvPr/>
        </p:nvSpPr>
        <p:spPr bwMode="auto">
          <a:xfrm>
            <a:off x="1055688" y="3417888"/>
            <a:ext cx="4102100" cy="523875"/>
          </a:xfrm>
          <a:prstGeom prst="rect">
            <a:avLst/>
          </a:prstGeom>
          <a:noFill/>
          <a:ln w="9525">
            <a:noFill/>
            <a:miter lim="800000"/>
            <a:headEnd/>
            <a:tailEnd/>
          </a:ln>
        </p:spPr>
        <p:txBody>
          <a:bodyPr wrap="none">
            <a:spAutoFit/>
          </a:bodyPr>
          <a:lstStyle/>
          <a:p>
            <a:r>
              <a:rPr lang="en-GB" sz="2800">
                <a:solidFill>
                  <a:schemeClr val="bg1"/>
                </a:solidFill>
              </a:rPr>
              <a:t>Nature-like bypass channel</a:t>
            </a:r>
            <a:endParaRPr lang="en-GB" sz="2800"/>
          </a:p>
        </p:txBody>
      </p:sp>
      <p:sp>
        <p:nvSpPr>
          <p:cNvPr id="8197" name="Rectangle 10"/>
          <p:cNvSpPr>
            <a:spLocks noChangeArrowheads="1"/>
          </p:cNvSpPr>
          <p:nvPr/>
        </p:nvSpPr>
        <p:spPr bwMode="auto">
          <a:xfrm>
            <a:off x="1055688" y="6076950"/>
            <a:ext cx="1287462" cy="523875"/>
          </a:xfrm>
          <a:prstGeom prst="rect">
            <a:avLst/>
          </a:prstGeom>
          <a:noFill/>
          <a:ln w="9525">
            <a:noFill/>
            <a:miter lim="800000"/>
            <a:headEnd/>
            <a:tailEnd/>
          </a:ln>
        </p:spPr>
        <p:txBody>
          <a:bodyPr wrap="none">
            <a:spAutoFit/>
          </a:bodyPr>
          <a:lstStyle/>
          <a:p>
            <a:r>
              <a:rPr lang="en-GB" sz="2800">
                <a:solidFill>
                  <a:schemeClr val="bg1"/>
                </a:solidFill>
              </a:rPr>
              <a:t>Larinier</a:t>
            </a:r>
            <a:endParaRPr lang="en-GB" sz="2800"/>
          </a:p>
        </p:txBody>
      </p:sp>
      <p:sp>
        <p:nvSpPr>
          <p:cNvPr id="8198" name="Rectangle 11"/>
          <p:cNvSpPr>
            <a:spLocks noChangeArrowheads="1"/>
          </p:cNvSpPr>
          <p:nvPr/>
        </p:nvSpPr>
        <p:spPr bwMode="auto">
          <a:xfrm>
            <a:off x="6307138" y="2066925"/>
            <a:ext cx="1654175" cy="523875"/>
          </a:xfrm>
          <a:prstGeom prst="rect">
            <a:avLst/>
          </a:prstGeom>
          <a:noFill/>
          <a:ln w="9525">
            <a:noFill/>
            <a:miter lim="800000"/>
            <a:headEnd/>
            <a:tailEnd/>
          </a:ln>
        </p:spPr>
        <p:txBody>
          <a:bodyPr wrap="none">
            <a:spAutoFit/>
          </a:bodyPr>
          <a:lstStyle/>
          <a:p>
            <a:r>
              <a:rPr lang="en-GB" sz="2800">
                <a:solidFill>
                  <a:schemeClr val="bg1"/>
                </a:solidFill>
              </a:rPr>
              <a:t>Pool-weir </a:t>
            </a:r>
            <a:endParaRPr lang="en-GB" sz="2800"/>
          </a:p>
        </p:txBody>
      </p:sp>
      <p:sp>
        <p:nvSpPr>
          <p:cNvPr id="8199" name="Title 1"/>
          <p:cNvSpPr txBox="1">
            <a:spLocks/>
          </p:cNvSpPr>
          <p:nvPr/>
        </p:nvSpPr>
        <p:spPr bwMode="auto">
          <a:xfrm>
            <a:off x="285750" y="1176338"/>
            <a:ext cx="8858250" cy="454025"/>
          </a:xfrm>
          <a:prstGeom prst="rect">
            <a:avLst/>
          </a:prstGeom>
          <a:noFill/>
          <a:ln w="9525">
            <a:noFill/>
            <a:miter lim="800000"/>
            <a:headEnd/>
            <a:tailEnd/>
          </a:ln>
        </p:spPr>
        <p:txBody>
          <a:bodyPr/>
          <a:lstStyle/>
          <a:p>
            <a:r>
              <a:rPr lang="en-GB" sz="2400" b="1">
                <a:solidFill>
                  <a:srgbClr val="FF0000"/>
                </a:solidFill>
                <a:latin typeface="Verdana" pitchFamily="34" charset="0"/>
              </a:rPr>
              <a:t>Why do we restore rivers? </a:t>
            </a:r>
            <a:r>
              <a:rPr lang="en-GB" sz="2400">
                <a:solidFill>
                  <a:srgbClr val="FF0000"/>
                </a:solidFill>
                <a:latin typeface="Arial" pitchFamily="34" charset="0"/>
                <a:cs typeface="Arial" pitchFamily="34" charset="0"/>
              </a:rPr>
              <a:t>Improve connectivity</a:t>
            </a:r>
            <a:endParaRPr lang="en-GB" sz="2400" b="1">
              <a:solidFill>
                <a:srgbClr val="FF0000"/>
              </a:solidFill>
              <a:latin typeface="Verdana"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173736" y="1253093"/>
            <a:ext cx="8970264" cy="369332"/>
          </a:xfrm>
          <a:prstGeom prst="rect">
            <a:avLst/>
          </a:prstGeom>
          <a:noFill/>
          <a:ln w="9525">
            <a:noFill/>
            <a:miter lim="800000"/>
            <a:headEnd/>
            <a:tailEnd/>
          </a:ln>
        </p:spPr>
        <p:txBody>
          <a:bodyPr wrap="square">
            <a:spAutoFit/>
          </a:bodyPr>
          <a:lstStyle/>
          <a:p>
            <a:r>
              <a:rPr lang="en-GB" sz="1800" b="1" dirty="0">
                <a:solidFill>
                  <a:srgbClr val="FF0000"/>
                </a:solidFill>
                <a:latin typeface="Verdana" pitchFamily="34" charset="0"/>
              </a:rPr>
              <a:t>Occurrence of hydromorphology measures in RBMPs </a:t>
            </a:r>
            <a:r>
              <a:rPr lang="en-GB" sz="1800" dirty="0">
                <a:solidFill>
                  <a:srgbClr val="FF0000"/>
                </a:solidFill>
                <a:latin typeface="Verdana" pitchFamily="34" charset="0"/>
              </a:rPr>
              <a:t>(% of RBMPs)</a:t>
            </a:r>
          </a:p>
        </p:txBody>
      </p:sp>
      <p:pic>
        <p:nvPicPr>
          <p:cNvPr id="9219" name="Picture 4"/>
          <p:cNvPicPr>
            <a:picLocks noChangeAspect="1" noChangeArrowheads="1"/>
          </p:cNvPicPr>
          <p:nvPr/>
        </p:nvPicPr>
        <p:blipFill>
          <a:blip r:embed="rId3" cstate="email"/>
          <a:srcRect/>
          <a:stretch>
            <a:fillRect/>
          </a:stretch>
        </p:blipFill>
        <p:spPr bwMode="auto">
          <a:xfrm>
            <a:off x="899033" y="1622425"/>
            <a:ext cx="6591300" cy="5124450"/>
          </a:xfrm>
          <a:prstGeom prst="rect">
            <a:avLst/>
          </a:prstGeom>
          <a:noFill/>
          <a:ln w="9525">
            <a:noFill/>
            <a:miter lim="800000"/>
            <a:headEnd/>
            <a:tailEnd/>
          </a:ln>
        </p:spPr>
      </p:pic>
      <p:sp>
        <p:nvSpPr>
          <p:cNvPr id="5" name="TextBox 4"/>
          <p:cNvSpPr txBox="1"/>
          <p:nvPr/>
        </p:nvSpPr>
        <p:spPr>
          <a:xfrm>
            <a:off x="7844892" y="6366005"/>
            <a:ext cx="1125372" cy="246221"/>
          </a:xfrm>
          <a:prstGeom prst="rect">
            <a:avLst/>
          </a:prstGeom>
          <a:noFill/>
        </p:spPr>
        <p:txBody>
          <a:bodyPr wrap="square" rtlCol="0">
            <a:spAutoFit/>
          </a:bodyPr>
          <a:lstStyle/>
          <a:p>
            <a:r>
              <a:rPr lang="en-GB" sz="1000" dirty="0" smtClean="0"/>
              <a:t>Source: EEA 2012</a:t>
            </a:r>
            <a:endParaRPr lang="en-GB" sz="10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758825" y="1239838"/>
            <a:ext cx="7029450" cy="360362"/>
          </a:xfrm>
        </p:spPr>
        <p:txBody>
          <a:bodyPr/>
          <a:lstStyle/>
          <a:p>
            <a:pPr eaLnBrk="1" hangingPunct="1"/>
            <a:r>
              <a:rPr lang="en-GB" sz="2000" dirty="0" smtClean="0">
                <a:latin typeface="Verdana" pitchFamily="34" charset="0"/>
                <a:ea typeface="ＭＳ Ｐゴシック" pitchFamily="34" charset="-128"/>
                <a:cs typeface="Verdana" pitchFamily="34" charset="0"/>
              </a:rPr>
              <a:t>Why do we restore rivers?</a:t>
            </a:r>
          </a:p>
        </p:txBody>
      </p:sp>
      <p:sp>
        <p:nvSpPr>
          <p:cNvPr id="9219" name="Content Placeholder 2"/>
          <p:cNvSpPr>
            <a:spLocks noGrp="1"/>
          </p:cNvSpPr>
          <p:nvPr>
            <p:ph idx="1"/>
          </p:nvPr>
        </p:nvSpPr>
        <p:spPr>
          <a:xfrm>
            <a:off x="254000" y="2180512"/>
            <a:ext cx="8728075" cy="4094162"/>
          </a:xfrm>
        </p:spPr>
        <p:txBody>
          <a:bodyPr/>
          <a:lstStyle/>
          <a:p>
            <a:pPr marL="0" indent="0" eaLnBrk="1" hangingPunct="1">
              <a:spcBef>
                <a:spcPts val="1200"/>
              </a:spcBef>
              <a:buNone/>
              <a:defRPr/>
            </a:pPr>
            <a:r>
              <a:rPr lang="en-GB" dirty="0" smtClean="0">
                <a:latin typeface="Verdana" pitchFamily="34" charset="0"/>
                <a:ea typeface="ＭＳ Ｐゴシック" pitchFamily="34" charset="-128"/>
                <a:cs typeface="Verdana" pitchFamily="34" charset="0"/>
              </a:rPr>
              <a:t>Reviewed 670+ European projects, 250+ Life/</a:t>
            </a:r>
            <a:r>
              <a:rPr lang="en-GB" dirty="0" err="1" smtClean="0">
                <a:latin typeface="Verdana" pitchFamily="34" charset="0"/>
                <a:ea typeface="ＭＳ Ｐゴシック" pitchFamily="34" charset="-128"/>
                <a:cs typeface="Verdana" pitchFamily="34" charset="0"/>
              </a:rPr>
              <a:t>Interreg</a:t>
            </a:r>
            <a:r>
              <a:rPr lang="en-GB" dirty="0" smtClean="0">
                <a:latin typeface="Verdana" pitchFamily="34" charset="0"/>
                <a:ea typeface="ＭＳ Ｐゴシック" pitchFamily="34" charset="-128"/>
                <a:cs typeface="Verdana" pitchFamily="34" charset="0"/>
              </a:rPr>
              <a:t>, [37,000 NA projects]</a:t>
            </a:r>
          </a:p>
          <a:p>
            <a:pPr marL="0" indent="0" eaLnBrk="1" hangingPunct="1">
              <a:spcBef>
                <a:spcPts val="1200"/>
              </a:spcBef>
              <a:buNone/>
              <a:defRPr/>
            </a:pPr>
            <a:r>
              <a:rPr lang="en-GB" dirty="0" smtClean="0">
                <a:latin typeface="Verdana" pitchFamily="34" charset="0"/>
                <a:ea typeface="ＭＳ Ｐゴシック" pitchFamily="34" charset="-128"/>
                <a:cs typeface="Verdana" pitchFamily="34" charset="0"/>
              </a:rPr>
              <a:t>-	few projects establish well defined endpoint criteria </a:t>
            </a:r>
          </a:p>
          <a:p>
            <a:pPr marL="449263" indent="-449263" eaLnBrk="1" hangingPunct="1">
              <a:spcBef>
                <a:spcPts val="1200"/>
              </a:spcBef>
              <a:buNone/>
              <a:defRPr/>
            </a:pPr>
            <a:r>
              <a:rPr lang="en-GB" dirty="0" smtClean="0">
                <a:latin typeface="Verdana" pitchFamily="34" charset="0"/>
                <a:ea typeface="ＭＳ Ｐゴシック" pitchFamily="34" charset="-128"/>
                <a:cs typeface="Verdana" pitchFamily="34" charset="0"/>
              </a:rPr>
              <a:t>-	usually linked to WFD objectives of GES/GP, HD conservation status  or local actions [biodiversity improvement, habitat modification etc.]</a:t>
            </a:r>
          </a:p>
          <a:p>
            <a:pPr marL="449263" indent="-449263" eaLnBrk="1" hangingPunct="1">
              <a:spcBef>
                <a:spcPts val="1200"/>
              </a:spcBef>
              <a:buFontTx/>
              <a:buChar char="-"/>
              <a:defRPr/>
            </a:pPr>
            <a:r>
              <a:rPr lang="en-GB" dirty="0" smtClean="0">
                <a:latin typeface="Verdana" pitchFamily="34" charset="0"/>
                <a:ea typeface="ＭＳ Ｐゴシック" pitchFamily="34" charset="-128"/>
                <a:cs typeface="Verdana" pitchFamily="34" charset="0"/>
              </a:rPr>
              <a:t>Rarely quantitative - </a:t>
            </a:r>
            <a:r>
              <a:rPr lang="en-GB" dirty="0" smtClean="0">
                <a:solidFill>
                  <a:srgbClr val="FF0000"/>
                </a:solidFill>
                <a:latin typeface="Verdana" pitchFamily="34" charset="0"/>
                <a:ea typeface="ＭＳ Ｐゴシック" pitchFamily="34" charset="-128"/>
                <a:cs typeface="Verdana" pitchFamily="34" charset="0"/>
              </a:rPr>
              <a:t>weaknesses in monitoring </a:t>
            </a:r>
            <a:r>
              <a:rPr lang="en-GB" dirty="0" smtClean="0">
                <a:latin typeface="Verdana" pitchFamily="34" charset="0"/>
                <a:ea typeface="ＭＳ Ｐゴシック" pitchFamily="34" charset="-128"/>
                <a:cs typeface="Verdana" pitchFamily="34" charset="0"/>
              </a:rPr>
              <a:t>or assessment, defining success or outcomes, and often costs and benefit information not available.</a:t>
            </a:r>
          </a:p>
          <a:p>
            <a:pPr marL="0" indent="0" eaLnBrk="1" hangingPunct="1">
              <a:spcBef>
                <a:spcPts val="1200"/>
              </a:spcBef>
              <a:defRPr/>
            </a:pPr>
            <a:endParaRPr lang="en-GB" dirty="0" smtClean="0">
              <a:latin typeface="Verdana" pitchFamily="34" charset="0"/>
              <a:ea typeface="ＭＳ Ｐゴシック" pitchFamily="34" charset="-128"/>
              <a:cs typeface="Verdana"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ChangeArrowheads="1"/>
          </p:cNvSpPr>
          <p:nvPr/>
        </p:nvSpPr>
        <p:spPr bwMode="auto">
          <a:xfrm>
            <a:off x="1820316" y="1568450"/>
            <a:ext cx="5415842" cy="461665"/>
          </a:xfrm>
          <a:prstGeom prst="rect">
            <a:avLst/>
          </a:prstGeom>
          <a:noFill/>
          <a:ln w="9525">
            <a:noFill/>
            <a:miter lim="800000"/>
            <a:headEnd/>
            <a:tailEnd/>
          </a:ln>
        </p:spPr>
        <p:txBody>
          <a:bodyPr wrap="none">
            <a:spAutoFit/>
          </a:bodyPr>
          <a:lstStyle/>
          <a:p>
            <a:pPr eaLnBrk="1" hangingPunct="1"/>
            <a:r>
              <a:rPr lang="en-GB" sz="2400" dirty="0"/>
              <a:t>Success rate of 671 European case studies</a:t>
            </a:r>
          </a:p>
        </p:txBody>
      </p:sp>
      <p:sp>
        <p:nvSpPr>
          <p:cNvPr id="10243" name="Title 1"/>
          <p:cNvSpPr txBox="1">
            <a:spLocks/>
          </p:cNvSpPr>
          <p:nvPr/>
        </p:nvSpPr>
        <p:spPr bwMode="auto">
          <a:xfrm>
            <a:off x="452438" y="1208088"/>
            <a:ext cx="8470845" cy="360362"/>
          </a:xfrm>
          <a:prstGeom prst="rect">
            <a:avLst/>
          </a:prstGeom>
          <a:noFill/>
          <a:ln w="9525">
            <a:noFill/>
            <a:miter lim="800000"/>
            <a:headEnd/>
            <a:tailEnd/>
          </a:ln>
        </p:spPr>
        <p:txBody>
          <a:bodyPr anchor="ctr"/>
          <a:lstStyle/>
          <a:p>
            <a:pPr eaLnBrk="1" hangingPunct="1"/>
            <a:r>
              <a:rPr lang="en-GB" b="1" dirty="0">
                <a:solidFill>
                  <a:srgbClr val="FF0000"/>
                </a:solidFill>
                <a:latin typeface="Verdana" pitchFamily="34" charset="0"/>
              </a:rPr>
              <a:t>How successful are these measures?  Defining outcomes </a:t>
            </a:r>
          </a:p>
        </p:txBody>
      </p:sp>
      <p:pic>
        <p:nvPicPr>
          <p:cNvPr id="3" name="Picture 2"/>
          <p:cNvPicPr>
            <a:picLocks noChangeAspect="1"/>
          </p:cNvPicPr>
          <p:nvPr/>
        </p:nvPicPr>
        <p:blipFill rotWithShape="1">
          <a:blip r:embed="rId3"/>
          <a:srcRect b="3439"/>
          <a:stretch/>
        </p:blipFill>
        <p:spPr>
          <a:xfrm>
            <a:off x="903544" y="2030115"/>
            <a:ext cx="6996089" cy="4507845"/>
          </a:xfrm>
          <a:prstGeom prst="rect">
            <a:avLst/>
          </a:prstGeom>
        </p:spPr>
      </p:pic>
      <p:sp>
        <p:nvSpPr>
          <p:cNvPr id="4" name="TextBox 3"/>
          <p:cNvSpPr txBox="1"/>
          <p:nvPr/>
        </p:nvSpPr>
        <p:spPr>
          <a:xfrm>
            <a:off x="7543140" y="6414849"/>
            <a:ext cx="1600860" cy="246221"/>
          </a:xfrm>
          <a:prstGeom prst="rect">
            <a:avLst/>
          </a:prstGeom>
          <a:noFill/>
        </p:spPr>
        <p:txBody>
          <a:bodyPr wrap="square" rtlCol="0">
            <a:spAutoFit/>
          </a:bodyPr>
          <a:lstStyle/>
          <a:p>
            <a:r>
              <a:rPr lang="en-GB" sz="1000" dirty="0" smtClean="0"/>
              <a:t>Source: REFORM D5.1 </a:t>
            </a:r>
            <a:endParaRPr lang="en-GB" sz="10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9249CF5-1E59-4D7B-9D16-38CDC8CB944F}" type="slidenum">
              <a:rPr lang="de-DE" smtClean="0"/>
              <a:pPr>
                <a:defRPr/>
              </a:pPr>
              <a:t>8</a:t>
            </a:fld>
            <a:endParaRPr lang="de-DE" dirty="0"/>
          </a:p>
        </p:txBody>
      </p:sp>
      <p:sp>
        <p:nvSpPr>
          <p:cNvPr id="76" name="TextBox 75"/>
          <p:cNvSpPr txBox="1"/>
          <p:nvPr/>
        </p:nvSpPr>
        <p:spPr>
          <a:xfrm>
            <a:off x="146304" y="1045326"/>
            <a:ext cx="8729687" cy="707886"/>
          </a:xfrm>
          <a:prstGeom prst="rect">
            <a:avLst/>
          </a:prstGeom>
          <a:noFill/>
        </p:spPr>
        <p:txBody>
          <a:bodyPr wrap="square" rtlCol="0">
            <a:spAutoFit/>
          </a:bodyPr>
          <a:lstStyle/>
          <a:p>
            <a:pPr algn="ctr"/>
            <a:r>
              <a:rPr lang="en-US" b="1" dirty="0" smtClean="0">
                <a:solidFill>
                  <a:srgbClr val="FF0000"/>
                </a:solidFill>
                <a:latin typeface="Verdana" pitchFamily="34" charset="0"/>
                <a:ea typeface="Verdana" pitchFamily="34" charset="0"/>
                <a:cs typeface="Verdana" pitchFamily="34" charset="0"/>
              </a:rPr>
              <a:t>Measuring </a:t>
            </a:r>
            <a:r>
              <a:rPr lang="en-US" b="1" dirty="0">
                <a:solidFill>
                  <a:srgbClr val="FF0000"/>
                </a:solidFill>
                <a:latin typeface="Verdana" pitchFamily="34" charset="0"/>
                <a:ea typeface="Verdana" pitchFamily="34" charset="0"/>
                <a:cs typeface="Verdana" pitchFamily="34" charset="0"/>
              </a:rPr>
              <a:t>success of river restoration actions using end-points and benchmarking</a:t>
            </a:r>
            <a:endParaRPr lang="en-GB" b="1" dirty="0">
              <a:solidFill>
                <a:srgbClr val="FF0000"/>
              </a:solidFill>
              <a:latin typeface="Verdana" pitchFamily="34" charset="0"/>
              <a:ea typeface="Verdana" pitchFamily="34" charset="0"/>
              <a:cs typeface="Verdana" pitchFamily="34" charset="0"/>
            </a:endParaRPr>
          </a:p>
        </p:txBody>
      </p:sp>
      <p:sp>
        <p:nvSpPr>
          <p:cNvPr id="78" name="TextBox 77"/>
          <p:cNvSpPr txBox="1"/>
          <p:nvPr/>
        </p:nvSpPr>
        <p:spPr>
          <a:xfrm>
            <a:off x="378372" y="2317531"/>
            <a:ext cx="8497619" cy="3785652"/>
          </a:xfrm>
          <a:prstGeom prst="rect">
            <a:avLst/>
          </a:prstGeom>
          <a:noFill/>
        </p:spPr>
        <p:txBody>
          <a:bodyPr wrap="square" rtlCol="0">
            <a:spAutoFit/>
          </a:bodyPr>
          <a:lstStyle/>
          <a:p>
            <a:pPr marL="342900" indent="-342900">
              <a:lnSpc>
                <a:spcPct val="150000"/>
              </a:lnSpc>
              <a:buFont typeface="Arial" pitchFamily="34" charset="0"/>
              <a:buChar char="•"/>
            </a:pPr>
            <a:r>
              <a:rPr lang="en-US" dirty="0" smtClean="0">
                <a:latin typeface="Verdana" pitchFamily="34" charset="0"/>
                <a:ea typeface="Verdana" pitchFamily="34" charset="0"/>
                <a:cs typeface="Verdana" pitchFamily="34" charset="0"/>
              </a:rPr>
              <a:t>Many </a:t>
            </a:r>
            <a:r>
              <a:rPr lang="en-US" dirty="0">
                <a:latin typeface="Verdana" pitchFamily="34" charset="0"/>
                <a:ea typeface="Verdana" pitchFamily="34" charset="0"/>
                <a:cs typeface="Verdana" pitchFamily="34" charset="0"/>
              </a:rPr>
              <a:t>practitioners do not follow a systematic approach for planning restoration projects. </a:t>
            </a:r>
            <a:endParaRPr lang="en-US" dirty="0" smtClean="0">
              <a:latin typeface="Verdana" pitchFamily="34" charset="0"/>
              <a:ea typeface="Verdana" pitchFamily="34" charset="0"/>
              <a:cs typeface="Verdana" pitchFamily="34" charset="0"/>
            </a:endParaRPr>
          </a:p>
          <a:p>
            <a:pPr marL="342900" indent="-342900">
              <a:lnSpc>
                <a:spcPct val="150000"/>
              </a:lnSpc>
              <a:buFont typeface="Arial" pitchFamily="34" charset="0"/>
              <a:buChar char="•"/>
            </a:pPr>
            <a:r>
              <a:rPr lang="en-US" dirty="0" smtClean="0">
                <a:latin typeface="Verdana" pitchFamily="34" charset="0"/>
                <a:ea typeface="Verdana" pitchFamily="34" charset="0"/>
                <a:cs typeface="Verdana" pitchFamily="34" charset="0"/>
              </a:rPr>
              <a:t>Objectives often have not been explicitly formulated. </a:t>
            </a:r>
          </a:p>
          <a:p>
            <a:pPr marL="342900" indent="-342900">
              <a:lnSpc>
                <a:spcPct val="150000"/>
              </a:lnSpc>
              <a:buFont typeface="Arial" pitchFamily="34" charset="0"/>
              <a:buChar char="•"/>
            </a:pPr>
            <a:r>
              <a:rPr lang="en-US" dirty="0" smtClean="0">
                <a:latin typeface="Verdana" pitchFamily="34" charset="0"/>
                <a:ea typeface="Verdana" pitchFamily="34" charset="0"/>
                <a:cs typeface="Verdana" pitchFamily="34" charset="0"/>
              </a:rPr>
              <a:t>Many </a:t>
            </a:r>
            <a:r>
              <a:rPr lang="en-US" dirty="0">
                <a:latin typeface="Verdana" pitchFamily="34" charset="0"/>
                <a:ea typeface="Verdana" pitchFamily="34" charset="0"/>
                <a:cs typeface="Verdana" pitchFamily="34" charset="0"/>
              </a:rPr>
              <a:t>restoration efforts fail or fall short of their </a:t>
            </a:r>
            <a:r>
              <a:rPr lang="en-US" dirty="0" smtClean="0">
                <a:latin typeface="Verdana" pitchFamily="34" charset="0"/>
                <a:ea typeface="Verdana" pitchFamily="34" charset="0"/>
                <a:cs typeface="Verdana" pitchFamily="34" charset="0"/>
              </a:rPr>
              <a:t>objectives, if at all set.</a:t>
            </a:r>
          </a:p>
          <a:p>
            <a:pPr marL="342900" indent="-342900">
              <a:lnSpc>
                <a:spcPct val="150000"/>
              </a:lnSpc>
            </a:pPr>
            <a:r>
              <a:rPr lang="en-US" dirty="0" smtClean="0">
                <a:latin typeface="Verdana" pitchFamily="34" charset="0"/>
                <a:ea typeface="Verdana" pitchFamily="34" charset="0"/>
                <a:cs typeface="Verdana" pitchFamily="34" charset="0"/>
              </a:rPr>
              <a:t>		</a:t>
            </a:r>
          </a:p>
          <a:p>
            <a:pPr marL="342900" indent="-342900">
              <a:lnSpc>
                <a:spcPct val="150000"/>
              </a:lnSpc>
            </a:pPr>
            <a:r>
              <a:rPr lang="en-US" dirty="0" smtClean="0">
                <a:latin typeface="Verdana" pitchFamily="34" charset="0"/>
                <a:ea typeface="Verdana" pitchFamily="34" charset="0"/>
                <a:cs typeface="Verdana" pitchFamily="34" charset="0"/>
              </a:rPr>
              <a:t>	</a:t>
            </a:r>
            <a:r>
              <a:rPr lang="en-US" b="1" dirty="0" smtClean="0">
                <a:solidFill>
                  <a:srgbClr val="FF0000"/>
                </a:solidFill>
                <a:latin typeface="Verdana" pitchFamily="34" charset="0"/>
                <a:ea typeface="Verdana" pitchFamily="34" charset="0"/>
                <a:cs typeface="Verdana" pitchFamily="34" charset="0"/>
              </a:rPr>
              <a:t>Need project management tools working at river basin scale</a:t>
            </a:r>
            <a:endParaRPr lang="en-GB" b="1" dirty="0">
              <a:solidFill>
                <a:srgbClr val="FF0000"/>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3638213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64008" y="-7610"/>
            <a:ext cx="6717790" cy="400110"/>
          </a:xfrm>
          <a:prstGeom prst="rect">
            <a:avLst/>
          </a:prstGeom>
          <a:solidFill>
            <a:schemeClr val="bg1"/>
          </a:solidFill>
          <a:ln w="9525">
            <a:noFill/>
            <a:miter lim="800000"/>
            <a:headEnd/>
            <a:tailEnd/>
          </a:ln>
        </p:spPr>
        <p:txBody>
          <a:bodyPr wrap="square">
            <a:spAutoFit/>
          </a:bodyPr>
          <a:lstStyle/>
          <a:p>
            <a:pPr algn="just">
              <a:spcBef>
                <a:spcPct val="50000"/>
              </a:spcBef>
            </a:pPr>
            <a:r>
              <a:rPr lang="fr-FR" b="1" dirty="0">
                <a:latin typeface="Arial" charset="0"/>
                <a:cs typeface="Times New Roman" pitchFamily="18" charset="0"/>
              </a:rPr>
              <a:t>Restoration Planning Approach</a:t>
            </a:r>
            <a:endParaRPr lang="fr-FR" dirty="0">
              <a:solidFill>
                <a:srgbClr val="C00000"/>
              </a:solidFill>
              <a:latin typeface="Arial" charset="0"/>
              <a:cs typeface="Times New Roman" pitchFamily="18" charset="0"/>
            </a:endParaRPr>
          </a:p>
        </p:txBody>
      </p:sp>
      <p:sp>
        <p:nvSpPr>
          <p:cNvPr id="2" name="Title 1"/>
          <p:cNvSpPr>
            <a:spLocks noGrp="1"/>
          </p:cNvSpPr>
          <p:nvPr>
            <p:ph type="title"/>
          </p:nvPr>
        </p:nvSpPr>
        <p:spPr/>
        <p:txBody>
          <a:bodyPr/>
          <a:lstStyle/>
          <a:p>
            <a:r>
              <a:rPr lang="en-GB" dirty="0" smtClean="0"/>
              <a:t>D5.1	Planning protocol</a:t>
            </a:r>
            <a:endParaRPr lang="en-GB" dirty="0"/>
          </a:p>
        </p:txBody>
      </p:sp>
      <p:sp>
        <p:nvSpPr>
          <p:cNvPr id="8" name="TextBox 7"/>
          <p:cNvSpPr txBox="1"/>
          <p:nvPr/>
        </p:nvSpPr>
        <p:spPr>
          <a:xfrm>
            <a:off x="6437821" y="12698"/>
            <a:ext cx="2706179" cy="6863417"/>
          </a:xfrm>
          <a:prstGeom prst="rect">
            <a:avLst/>
          </a:prstGeom>
          <a:solidFill>
            <a:schemeClr val="bg1"/>
          </a:solidFill>
        </p:spPr>
        <p:txBody>
          <a:bodyPr wrap="square" rtlCol="0">
            <a:spAutoFit/>
          </a:bodyPr>
          <a:lstStyle/>
          <a:p>
            <a:r>
              <a:rPr lang="en-GB" b="1" dirty="0" smtClean="0"/>
              <a:t>	It applies various 	planning tools:</a:t>
            </a:r>
          </a:p>
          <a:p>
            <a:endParaRPr lang="en-GB" dirty="0" smtClean="0"/>
          </a:p>
          <a:p>
            <a:r>
              <a:rPr lang="en-GB" b="1" dirty="0" smtClean="0"/>
              <a:t>	PDCA </a:t>
            </a:r>
          </a:p>
          <a:p>
            <a:r>
              <a:rPr lang="en-GB" dirty="0" smtClean="0"/>
              <a:t>	Plan, Do, Check, Act</a:t>
            </a:r>
          </a:p>
          <a:p>
            <a:endParaRPr lang="en-GB" dirty="0" smtClean="0"/>
          </a:p>
          <a:p>
            <a:r>
              <a:rPr lang="en-GB" b="1" dirty="0" smtClean="0"/>
              <a:t>	DPSIR </a:t>
            </a:r>
            <a:r>
              <a:rPr lang="en-GB" dirty="0" smtClean="0"/>
              <a:t>(Yellow)</a:t>
            </a:r>
            <a:endParaRPr lang="en-GB" dirty="0"/>
          </a:p>
          <a:p>
            <a:r>
              <a:rPr lang="en-GB" dirty="0" smtClean="0"/>
              <a:t>	Driver, Pressure, 	State, Impact, 	Response</a:t>
            </a:r>
          </a:p>
          <a:p>
            <a:endParaRPr lang="en-GB" dirty="0"/>
          </a:p>
          <a:p>
            <a:r>
              <a:rPr lang="en-GB" b="1" dirty="0" smtClean="0"/>
              <a:t>	SMART</a:t>
            </a:r>
          </a:p>
          <a:p>
            <a:r>
              <a:rPr lang="en-GB" dirty="0" smtClean="0"/>
              <a:t>	Specific, 	Measurable, 	Attainable, </a:t>
            </a:r>
          </a:p>
          <a:p>
            <a:r>
              <a:rPr lang="en-GB" dirty="0" smtClean="0"/>
              <a:t>	Relevant, </a:t>
            </a:r>
          </a:p>
          <a:p>
            <a:r>
              <a:rPr lang="en-GB" dirty="0" smtClean="0"/>
              <a:t>	Time bound.</a:t>
            </a:r>
          </a:p>
          <a:p>
            <a:endParaRPr lang="en-GB" dirty="0"/>
          </a:p>
          <a:p>
            <a:endParaRPr lang="en-GB" dirty="0" smtClean="0"/>
          </a:p>
          <a:p>
            <a:endParaRPr lang="en-GB" dirty="0"/>
          </a:p>
          <a:p>
            <a:endParaRPr lang="en-GB" dirty="0" smtClean="0"/>
          </a:p>
          <a:p>
            <a:endParaRPr lang="en-GB" dirty="0"/>
          </a:p>
        </p:txBody>
      </p:sp>
      <p:pic>
        <p:nvPicPr>
          <p:cNvPr id="2050" name="Picture 2"/>
          <p:cNvPicPr>
            <a:picLocks noChangeAspect="1" noChangeArrowheads="1"/>
          </p:cNvPicPr>
          <p:nvPr/>
        </p:nvPicPr>
        <p:blipFill rotWithShape="1">
          <a:blip r:embed="rId3"/>
          <a:srcRect l="-1033" t="3918" r="4405" b="277"/>
          <a:stretch/>
        </p:blipFill>
        <p:spPr bwMode="auto">
          <a:xfrm>
            <a:off x="9589" y="323002"/>
            <a:ext cx="6428232" cy="6494011"/>
          </a:xfrm>
          <a:prstGeom prst="rect">
            <a:avLst/>
          </a:prstGeom>
          <a:noFill/>
          <a:ln w="9525">
            <a:noFill/>
            <a:miter lim="800000"/>
            <a:headEnd/>
            <a:tailEnd/>
          </a:ln>
        </p:spPr>
      </p:pic>
      <p:sp>
        <p:nvSpPr>
          <p:cNvPr id="7" name="TextBox 6"/>
          <p:cNvSpPr txBox="1"/>
          <p:nvPr/>
        </p:nvSpPr>
        <p:spPr>
          <a:xfrm>
            <a:off x="7543140" y="6584841"/>
            <a:ext cx="1600860" cy="246221"/>
          </a:xfrm>
          <a:prstGeom prst="rect">
            <a:avLst/>
          </a:prstGeom>
          <a:noFill/>
        </p:spPr>
        <p:txBody>
          <a:bodyPr wrap="square" rtlCol="0">
            <a:spAutoFit/>
          </a:bodyPr>
          <a:lstStyle/>
          <a:p>
            <a:r>
              <a:rPr lang="en-GB" sz="1000" dirty="0" smtClean="0"/>
              <a:t>Source: REFORM D5.1 </a:t>
            </a:r>
            <a:endParaRPr lang="en-GB" sz="10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20305_REFORM_Presentation_Template">
  <a:themeElements>
    <a:clrScheme name="REFORM Colours">
      <a:dk1>
        <a:srgbClr val="000000"/>
      </a:dk1>
      <a:lt1>
        <a:sysClr val="window" lastClr="FFFFFF"/>
      </a:lt1>
      <a:dk2>
        <a:srgbClr val="006699"/>
      </a:dk2>
      <a:lt2>
        <a:srgbClr val="EEECE1"/>
      </a:lt2>
      <a:accent1>
        <a:srgbClr val="3399CC"/>
      </a:accent1>
      <a:accent2>
        <a:srgbClr val="99CC00"/>
      </a:accent2>
      <a:accent3>
        <a:srgbClr val="4BC84B"/>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6210</TotalTime>
  <Words>2128</Words>
  <Application>Microsoft Office PowerPoint</Application>
  <PresentationFormat>On-screen Show (4:3)</PresentationFormat>
  <Paragraphs>348</Paragraphs>
  <Slides>32</Slides>
  <Notes>32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CommonBullets</vt:lpstr>
      <vt:lpstr>ＭＳ Ｐゴシック</vt:lpstr>
      <vt:lpstr>Arial</vt:lpstr>
      <vt:lpstr>Calibri</vt:lpstr>
      <vt:lpstr>Times New Roman</vt:lpstr>
      <vt:lpstr>Verdana</vt:lpstr>
      <vt:lpstr>120305_REFORM_Presentation_Template</vt:lpstr>
      <vt:lpstr> Planning for Restoration success</vt:lpstr>
      <vt:lpstr>PowerPoint Presentation</vt:lpstr>
      <vt:lpstr>PowerPoint Presentation</vt:lpstr>
      <vt:lpstr>PowerPoint Presentation</vt:lpstr>
      <vt:lpstr>PowerPoint Presentation</vt:lpstr>
      <vt:lpstr>Why do we restore rivers?</vt:lpstr>
      <vt:lpstr>PowerPoint Presentation</vt:lpstr>
      <vt:lpstr>PowerPoint Presentation</vt:lpstr>
      <vt:lpstr>D5.1 Planning protocol</vt:lpstr>
      <vt:lpstr>Restoration Planning Approach</vt:lpstr>
      <vt:lpstr>Programme of measures</vt:lpstr>
      <vt:lpstr>Developing benchmarking conditions</vt:lpstr>
      <vt:lpstr>Draw on example of the Kissimmee River Restoration</vt:lpstr>
      <vt:lpstr>Expectations of the Kissimmee River Restoration</vt:lpstr>
      <vt:lpstr>Expectations of the Kissimmee River Restoration</vt:lpstr>
      <vt:lpstr>Expectations of the Kissimmee River Restoration</vt:lpstr>
      <vt:lpstr>Develop synergies between ecological restoration and ….</vt:lpstr>
      <vt:lpstr>Synergies between ecological restoration and ….</vt:lpstr>
      <vt:lpstr>DPSIR approach</vt:lpstr>
      <vt:lpstr>DPSIR approach</vt:lpstr>
      <vt:lpstr>DPSIR approach</vt:lpstr>
      <vt:lpstr>Example of DPSIR tables – hydropower </vt:lpstr>
      <vt:lpstr>But we work on a complex system.....Nested DPSIR for RBMPs</vt:lpstr>
      <vt:lpstr>BENEFIT from breaking down DPSIR  </vt:lpstr>
      <vt:lpstr>DPSIR approach -cross sectoral integration  </vt:lpstr>
      <vt:lpstr>Interaction Matrix for sector pressures and measures (information taken from DPSIR table)</vt:lpstr>
      <vt:lpstr>Ideas for Protocol</vt:lpstr>
      <vt:lpstr>Cost Effective Restoration </vt:lpstr>
      <vt:lpstr>Integrated planning approach for practitioners</vt:lpstr>
      <vt:lpstr>Tools &amp; Guidelines</vt:lpstr>
      <vt:lpstr>PowerPoint Presentation</vt:lpstr>
      <vt:lpstr>REFORM WIKI</vt:lpstr>
    </vt:vector>
  </TitlesOfParts>
  <Company>Deltares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Verdana, size max. 28pt,  text align left</dc:title>
  <dc:creator>buijse</dc:creator>
  <cp:lastModifiedBy>Natalie Angelopoulos</cp:lastModifiedBy>
  <cp:revision>226</cp:revision>
  <cp:lastPrinted>2015-07-21T07:47:40Z</cp:lastPrinted>
  <dcterms:created xsi:type="dcterms:W3CDTF">2012-03-09T09:52:38Z</dcterms:created>
  <dcterms:modified xsi:type="dcterms:W3CDTF">2015-08-07T12:58:33Z</dcterms:modified>
</cp:coreProperties>
</file>